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2"/>
  </p:notesMasterIdLst>
  <p:sldIdLst>
    <p:sldId id="289" r:id="rId2"/>
    <p:sldId id="256" r:id="rId3"/>
    <p:sldId id="259" r:id="rId4"/>
    <p:sldId id="261" r:id="rId5"/>
    <p:sldId id="262" r:id="rId6"/>
    <p:sldId id="265" r:id="rId7"/>
    <p:sldId id="267" r:id="rId8"/>
    <p:sldId id="287" r:id="rId9"/>
    <p:sldId id="269" r:id="rId10"/>
    <p:sldId id="270" r:id="rId11"/>
    <p:sldId id="271" r:id="rId12"/>
    <p:sldId id="288" r:id="rId13"/>
    <p:sldId id="273" r:id="rId14"/>
    <p:sldId id="275" r:id="rId15"/>
    <p:sldId id="290" r:id="rId16"/>
    <p:sldId id="291" r:id="rId17"/>
    <p:sldId id="292" r:id="rId18"/>
    <p:sldId id="293" r:id="rId19"/>
    <p:sldId id="294" r:id="rId20"/>
    <p:sldId id="285" r:id="rId21"/>
  </p:sldIdLst>
  <p:sldSz cx="12192000" cy="6858000"/>
  <p:notesSz cx="6858000" cy="9144000"/>
  <p:embeddedFontLst>
    <p:embeddedFont>
      <p:font typeface="Play" panose="020B0604020202020204" charset="0"/>
      <p:regular r:id="rId23"/>
      <p:bold r:id="rId24"/>
    </p:embeddedFont>
    <p:embeddedFont>
      <p:font typeface="Roboto" panose="02000000000000000000" pitchFamily="2" charset="0"/>
      <p:regular r:id="rId25"/>
      <p:bold r:id="rId26"/>
      <p:italic r:id="rId27"/>
      <p:boldItalic r:id="rId28"/>
    </p:embeddedFont>
    <p:embeddedFont>
      <p:font typeface="Trebuchet MS" panose="020B0603020202020204" pitchFamily="34" charset="0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5" roundtripDataSignature="AMtx7mgHXlfx5gdCKECYTAfDkY2aSrMHv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21" Type="http://schemas.openxmlformats.org/officeDocument/2006/relationships/slide" Target="slides/slide20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45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l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3eaefe740d0_0_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2" name="Google Shape;282;g3eaefe740d0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3" name="Google Shape;303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2" name="Google Shape;32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l-GR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el-GR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519587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25" name="Google Shape;425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5" name="Google Shape;16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5" name="Google Shape;18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4" name="Google Shape;194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3" name="Google Shape;243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>
          <a:extLst>
            <a:ext uri="{FF2B5EF4-FFF2-40B4-BE49-F238E27FC236}">
              <a16:creationId xmlns:a16="http://schemas.microsoft.com/office/drawing/2014/main" id="{AA71C0A9-8DFE-E2F0-5824-357E388293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2:notes">
            <a:extLst>
              <a:ext uri="{FF2B5EF4-FFF2-40B4-BE49-F238E27FC236}">
                <a16:creationId xmlns:a16="http://schemas.microsoft.com/office/drawing/2014/main" id="{D2054BB4-58E5-FF5E-2194-F27622A3989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1" name="Google Shape;291;p12:notes">
            <a:extLst>
              <a:ext uri="{FF2B5EF4-FFF2-40B4-BE49-F238E27FC236}">
                <a16:creationId xmlns:a16="http://schemas.microsoft.com/office/drawing/2014/main" id="{4613044A-AB38-FD22-7027-52D2D4D0D38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191759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65" name="Google Shape;26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4" name="Google Shape;274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Διαφάνεια τίτλου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Τίτλος και Κατακόρυφο κείμενο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Κατακόρυφος τίτλος και Κείμενο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Τίτλος και περιεχόμενο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Κεφαλίδα ενότητας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Δύο περιεχόμενα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Σύγκριση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3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3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3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3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Μόνο τίτλος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Κενό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Περιεχόμενο με λεζάντα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3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Εικόνα με λεζάντα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ap4you.gr/2026/02/17/1o-webinar-cap4you-mia-matia-stis-prasines-apaitiseis-tis-kap-prasini-architektoniki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Uj19TGj2Pu0&amp;list=PLhwwIx6b0aHV29HhSbcqa190hQtTNwog7&amp;index=4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s://www.youtube.com/watch?v=Uj19TGj2Pu0&amp;list=PLhwwIx6b0aHV29HhSbcqa190hQtTNwog7&amp;index=4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hyperlink" Target="https://cap4you.gr/dia-viou-mathisi/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hyperlink" Target="https://cap4you.gr/2025/11/11/to-systima-georgikis-symvoulevtikis-mesa-apo-ti-nea-kapstin-ellada/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2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hyperlink" Target="https://cap4you.gr/2026/03/20/mia-analysi-gia-to-systima-akis/" TargetMode="External"/><Relationship Id="rId4" Type="http://schemas.openxmlformats.org/officeDocument/2006/relationships/image" Target="../media/image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Εικόνα 5">
            <a:extLst>
              <a:ext uri="{FF2B5EF4-FFF2-40B4-BE49-F238E27FC236}">
                <a16:creationId xmlns:a16="http://schemas.microsoft.com/office/drawing/2014/main" id="{AB0C68AD-99E7-840E-1ED6-95E5A76005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201" y="0"/>
            <a:ext cx="4629150" cy="6858000"/>
          </a:xfrm>
          <a:prstGeom prst="rect">
            <a:avLst/>
          </a:prstGeom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A3EF08EE-75EC-635E-121C-D13B914D54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5351" y="0"/>
            <a:ext cx="48493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7908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41"/>
          <p:cNvSpPr txBox="1">
            <a:spLocks noGrp="1"/>
          </p:cNvSpPr>
          <p:nvPr>
            <p:ph type="body" idx="1"/>
          </p:nvPr>
        </p:nvSpPr>
        <p:spPr>
          <a:xfrm>
            <a:off x="6533" y="64009"/>
            <a:ext cx="12067480" cy="7029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3716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l-GR" sz="2600" b="1" i="1" u="sng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1ο Webinar: </a:t>
            </a:r>
            <a:r>
              <a:rPr lang="el-GR" sz="2600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Μια ματιά στις πράσινες απαιτήσεις της ΚΑΠ (Πράσινη Αρχιτεκτονική)</a:t>
            </a:r>
            <a:endParaRPr/>
          </a:p>
        </p:txBody>
      </p:sp>
      <p:pic>
        <p:nvPicPr>
          <p:cNvPr id="277" name="Google Shape;277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48795" y="1969676"/>
            <a:ext cx="5325218" cy="340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4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865966"/>
            <a:ext cx="6638925" cy="2804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4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33" y="3870173"/>
            <a:ext cx="6636232" cy="2651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3eaefe740d0_0_17"/>
          <p:cNvSpPr txBox="1">
            <a:spLocks noGrp="1"/>
          </p:cNvSpPr>
          <p:nvPr>
            <p:ph type="body" idx="1"/>
          </p:nvPr>
        </p:nvSpPr>
        <p:spPr>
          <a:xfrm>
            <a:off x="6533" y="64009"/>
            <a:ext cx="12067500" cy="70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3716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69231"/>
              <a:buNone/>
            </a:pPr>
            <a:r>
              <a:rPr lang="el-GR" sz="2600" b="1" i="1" u="sng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2o </a:t>
            </a:r>
            <a:r>
              <a:rPr lang="el-GR" sz="2600" b="1" i="1" u="sng" dirty="0" err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Webinar</a:t>
            </a:r>
            <a:r>
              <a:rPr lang="el-GR" sz="2600" b="1" i="1" u="sng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 </a:t>
            </a:r>
            <a:r>
              <a:rPr lang="el-GR" sz="2300" b="1" dirty="0"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Σύγχρονες στρατηγικές φυτοπροστασίας στο πλαίσιο της νέας ΚΑΠ</a:t>
            </a:r>
            <a:endParaRPr sz="2300" b="1" dirty="0"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13716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64286"/>
              <a:buNone/>
            </a:pPr>
            <a:endParaRPr dirty="0"/>
          </a:p>
        </p:txBody>
      </p:sp>
      <p:sp>
        <p:nvSpPr>
          <p:cNvPr id="285" name="Google Shape;285;g3eaefe740d0_0_17"/>
          <p:cNvSpPr txBox="1"/>
          <p:nvPr/>
        </p:nvSpPr>
        <p:spPr>
          <a:xfrm>
            <a:off x="6592600" y="552025"/>
            <a:ext cx="5616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</a:endParaRPr>
          </a:p>
        </p:txBody>
      </p:sp>
      <p:pic>
        <p:nvPicPr>
          <p:cNvPr id="286" name="Google Shape;286;g3eaefe740d0_0_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1175" y="884775"/>
            <a:ext cx="5926828" cy="23977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g3eaefe740d0_0_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1175" y="4031625"/>
            <a:ext cx="6185424" cy="2633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g3eaefe740d0_0_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03424" y="1627900"/>
            <a:ext cx="5570601" cy="27874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5E12D1C-2706-9949-DA56-A6B17CC0F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457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l-GR" sz="2800" b="1" i="1" u="sng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3o </a:t>
            </a:r>
            <a:r>
              <a:rPr lang="el-GR" sz="2800" b="1" i="1" u="sng" dirty="0" err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Webinar</a:t>
            </a:r>
            <a:r>
              <a:rPr lang="el-GR" sz="2800" b="1" i="1" u="sng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 </a:t>
            </a:r>
            <a:r>
              <a:rPr lang="el-GR" sz="2400" b="1" dirty="0"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Ο ρόλος των </a:t>
            </a:r>
            <a:r>
              <a:rPr lang="el-GR" sz="2400" b="1" dirty="0" err="1"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βραχείων</a:t>
            </a:r>
            <a:r>
              <a:rPr lang="el-GR" sz="2400" b="1" dirty="0"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 αλυσίδων εφοδιασμού τροφίμων στον μετασχηματισμό των </a:t>
            </a:r>
            <a:r>
              <a:rPr lang="el-GR" sz="2400" b="1" dirty="0" err="1"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αγροδιατροφικών</a:t>
            </a:r>
            <a:r>
              <a:rPr lang="el-GR" sz="2400" b="1" dirty="0"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 συστημάτων και στην ενδυνάμωση των παραγωγών στην αλυσίδα αξίας</a:t>
            </a:r>
            <a:endParaRPr lang="el-GR" sz="24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D7F99CF-4B42-12D3-8268-CC8774AD06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7020"/>
            <a:ext cx="4848225" cy="5510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3AFD8B22-D6D1-92B7-6EE2-1FC8942A3D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9961" y="1170039"/>
            <a:ext cx="4459391" cy="5687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oogle Shape;300;p12">
            <a:extLst>
              <a:ext uri="{FF2B5EF4-FFF2-40B4-BE49-F238E27FC236}">
                <a16:creationId xmlns:a16="http://schemas.microsoft.com/office/drawing/2014/main" id="{F630D30A-D8D7-A84A-3DD3-02B268AE12E6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28555" y="2218148"/>
            <a:ext cx="1241075" cy="919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309353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4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</a:pPr>
            <a:endParaRPr/>
          </a:p>
        </p:txBody>
      </p:sp>
      <p:sp>
        <p:nvSpPr>
          <p:cNvPr id="306" name="Google Shape;306;p4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pic>
        <p:nvPicPr>
          <p:cNvPr id="307" name="Google Shape;307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42"/>
          <p:cNvSpPr txBox="1"/>
          <p:nvPr/>
        </p:nvSpPr>
        <p:spPr>
          <a:xfrm>
            <a:off x="1144132" y="95533"/>
            <a:ext cx="10794242" cy="6762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ts val="1760"/>
              <a:buFont typeface="Noto Sans Symbols"/>
              <a:buNone/>
            </a:pPr>
            <a:r>
              <a:rPr lang="el-GR" sz="2200" b="1" i="1" u="none" strike="noStrike" cap="none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T3.3 Παραγωγή 4 βίντεο σχετικά με την ΚΑΠ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ts val="1920"/>
              <a:buFont typeface="Noto Sans Symbols"/>
              <a:buNone/>
            </a:pPr>
            <a:endParaRPr sz="2400" b="1" i="1" u="none" strike="noStrike" cap="none" dirty="0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ts val="1600"/>
              <a:buFont typeface="Noto Sans Symbols"/>
              <a:buChar char="⮚"/>
            </a:pPr>
            <a:r>
              <a:rPr lang="el-GR" sz="2000" b="1" i="0" u="none" strike="noStrike" cap="none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4 βίντεο στο </a:t>
            </a:r>
            <a:r>
              <a:rPr lang="el-GR" sz="2000" b="1" i="0" u="none" strike="noStrike" cap="none" dirty="0" err="1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YouTube</a:t>
            </a:r>
            <a:r>
              <a:rPr lang="el-GR" sz="2000" b="1" i="0" u="none" strike="noStrike" cap="none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l-GR" sz="2000" b="0" i="0" u="none" strike="noStrike" cap="none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με έμφαση σε καλά παραδείγματα της ΚΑΠ από την Ελλάδα με τα ακόλουθα θέματα: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l-GR" sz="2000" b="0" i="0" u="none" strike="noStrike" cap="none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    - Επιχειρησιακές Ομάδες </a:t>
            </a:r>
            <a:r>
              <a:rPr lang="el-GR" sz="20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✓</a:t>
            </a:r>
            <a:endParaRPr sz="2000" b="0" i="0" u="none" strike="noStrike" cap="none" dirty="0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l-GR" sz="2000" b="0" i="0" u="none" strike="noStrike" cap="none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    - Συμβουλευτικές υπηρεσίες </a:t>
            </a:r>
            <a:r>
              <a:rPr lang="el-GR" sz="2000" dirty="0">
                <a:solidFill>
                  <a:srgbClr val="FF0000"/>
                </a:solidFill>
              </a:rPr>
              <a:t>✓</a:t>
            </a:r>
            <a:endParaRPr sz="2000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ts val="1600"/>
              <a:buFont typeface="Noto Sans Symbols"/>
              <a:buNone/>
            </a:pPr>
            <a:r>
              <a:rPr lang="el-GR" sz="2000" b="0" i="0" u="none" strike="noStrike" cap="none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    - Τομεακές παρεμβάσεις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ts val="1600"/>
              <a:buFont typeface="Noto Sans Symbols"/>
              <a:buNone/>
            </a:pPr>
            <a:r>
              <a:rPr lang="el-GR" sz="2000" b="0" i="0" u="none" strike="noStrike" cap="none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    - Ομάδες και οργανώσεις παραγωγών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9" name="Google Shape;309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57625" y="3925049"/>
            <a:ext cx="3694600" cy="2584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4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90963" y="1795475"/>
            <a:ext cx="4124325" cy="285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1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</a:pPr>
            <a:endParaRPr/>
          </a:p>
        </p:txBody>
      </p:sp>
      <p:sp>
        <p:nvSpPr>
          <p:cNvPr id="325" name="Google Shape;325;p1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pic>
        <p:nvPicPr>
          <p:cNvPr id="326" name="Google Shape;326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14"/>
          <p:cNvSpPr txBox="1"/>
          <p:nvPr/>
        </p:nvSpPr>
        <p:spPr>
          <a:xfrm>
            <a:off x="1351547" y="120545"/>
            <a:ext cx="10515600" cy="6072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l-GR" sz="2400" b="1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Πρόγραμμα δια βίου μάθησης: </a:t>
            </a:r>
            <a:r>
              <a:rPr lang="el-GR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«Εισαγωγή στις σύγχρονες τάσεις της γεωργίας που διαμορφώνει η νέα Κοινή Αγροτική Πολιτική»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l-GR" sz="2400" b="0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Η ανακοίνωση </a:t>
            </a:r>
            <a:r>
              <a:rPr lang="el-GR" sz="2400" b="1" i="0" u="sng" strike="noStrike" cap="none">
                <a:solidFill>
                  <a:srgbClr val="3A7D22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ΕΔΩ</a:t>
            </a:r>
            <a:endParaRPr sz="2400" b="1" i="0" u="none" strike="noStrike" cap="none">
              <a:solidFill>
                <a:srgbClr val="3A7D2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1" i="1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8" name="Google Shape;328;p14" descr="Εικόνα που περιέχει κείμενο, στιγμιότυπο οθόνης, τοποθεσία web, ιστοσελίδα&#10;&#10;Το περιεχόμενο που δημιουργείται από AI ενδέχεται να είναι εσφαλμένο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92775" y="2208150"/>
            <a:ext cx="5741150" cy="4350700"/>
          </a:xfrm>
          <a:prstGeom prst="rect">
            <a:avLst/>
          </a:prstGeom>
          <a:noFill/>
          <a:ln>
            <a:noFill/>
          </a:ln>
          <a:effectLst>
            <a:outerShdw blurRad="50800" dist="50800" dir="5160000" sx="102000" sy="102000" algn="ctr" rotWithShape="0">
              <a:srgbClr val="000000">
                <a:alpha val="25882"/>
              </a:srgbClr>
            </a:outerShdw>
          </a:effectLst>
        </p:spPr>
      </p:pic>
      <p:pic>
        <p:nvPicPr>
          <p:cNvPr id="329" name="Google Shape;329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66400" y="1411950"/>
            <a:ext cx="5676699" cy="4441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78A576A5-43F0-10FC-FF5E-693C2DBDEC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3385" y="28461"/>
            <a:ext cx="7085207" cy="6829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4979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0669DB-46D2-8FB1-3408-A1647121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243371FE-D295-BE4E-7B4B-45D72A5361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2625" y="0"/>
            <a:ext cx="71667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7476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0B6191-81C0-4CAE-9540-882938AA47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BA0D8ECE-8A21-B77D-E69F-50A42043B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6820" y="1033272"/>
            <a:ext cx="9476533" cy="4233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0925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06E7B4-4F0F-6E48-3E57-91CB16621D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FA599C2-9A8A-497E-8CE9-B4C0C3083E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574" y="685800"/>
            <a:ext cx="10038076" cy="4992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1357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654B0B-EB73-830D-E5BA-9A581E2796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ECC45781-00E1-5EE8-D24F-7C02938F6B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40" y="458352"/>
            <a:ext cx="8412479" cy="5674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965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</a:pPr>
            <a:endParaRPr/>
          </a:p>
        </p:txBody>
      </p:sp>
      <p:sp>
        <p:nvSpPr>
          <p:cNvPr id="89" name="Google Shape;89;p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pic>
        <p:nvPicPr>
          <p:cNvPr id="90" name="Google Shape;90;p1" descr="Εικόνα που περιέχει κείμενο, στιγμιότυπο οθόνης, γραφιστική, λογότυπο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"/>
          <p:cNvSpPr txBox="1"/>
          <p:nvPr/>
        </p:nvSpPr>
        <p:spPr>
          <a:xfrm>
            <a:off x="1982871" y="1644630"/>
            <a:ext cx="7095744" cy="1510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25000" lnSpcReduction="20000"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None/>
            </a:pPr>
            <a:r>
              <a:rPr lang="el-GR" sz="12800" b="0" i="0" u="none" strike="noStrike" cap="none">
                <a:solidFill>
                  <a:srgbClr val="3A7D22"/>
                </a:solidFill>
                <a:latin typeface="Calibri"/>
                <a:ea typeface="Calibri"/>
                <a:cs typeface="Calibri"/>
                <a:sym typeface="Calibri"/>
              </a:rPr>
              <a:t>Το έργο </a:t>
            </a:r>
            <a:r>
              <a:rPr lang="el-GR" sz="12800" b="1" i="0" u="none" strike="noStrike" cap="none">
                <a:solidFill>
                  <a:srgbClr val="3A7D22"/>
                </a:solidFill>
                <a:latin typeface="Calibri"/>
                <a:ea typeface="Calibri"/>
                <a:cs typeface="Calibri"/>
                <a:sym typeface="Calibri"/>
              </a:rPr>
              <a:t>CAP4YOU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None/>
            </a:pPr>
            <a:r>
              <a:rPr lang="el-GR" sz="12800" b="0" i="0" u="none" strike="noStrike" cap="none">
                <a:solidFill>
                  <a:srgbClr val="3A7D22"/>
                </a:solidFill>
                <a:latin typeface="Calibri"/>
                <a:ea typeface="Calibri"/>
                <a:cs typeface="Calibri"/>
                <a:sym typeface="Calibri"/>
              </a:rPr>
              <a:t>Εκστρατεία ενημέρωσης για την Κοινή Αγροτική Πολιτική </a:t>
            </a:r>
            <a:r>
              <a:rPr lang="el-GR" sz="12800" b="1" i="0" u="none" strike="noStrike" cap="none">
                <a:solidFill>
                  <a:srgbClr val="3A7D22"/>
                </a:solidFill>
                <a:latin typeface="Calibri"/>
                <a:ea typeface="Calibri"/>
                <a:cs typeface="Calibri"/>
                <a:sym typeface="Calibri"/>
              </a:rPr>
              <a:t>(ΚΑΠ) </a:t>
            </a:r>
            <a:r>
              <a:rPr lang="el-GR" sz="12800" b="0" i="0" u="none" strike="noStrike" cap="none">
                <a:solidFill>
                  <a:srgbClr val="3A7D22"/>
                </a:solidFill>
                <a:latin typeface="Calibri"/>
                <a:ea typeface="Calibri"/>
                <a:cs typeface="Calibri"/>
                <a:sym typeface="Calibri"/>
              </a:rPr>
              <a:t>στην Ελλάδα</a:t>
            </a:r>
            <a:endParaRPr sz="12800" b="0" i="0" u="none" strike="noStrike" cap="none">
              <a:solidFill>
                <a:srgbClr val="3A7D2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None/>
            </a:pPr>
            <a:endParaRPr sz="12800" b="1" i="0" u="none" strike="noStrike" cap="none">
              <a:solidFill>
                <a:srgbClr val="3A7D2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2800" b="0" i="0" u="none" strike="noStrike" cap="none">
                <a:solidFill>
                  <a:srgbClr val="3A7D22"/>
                </a:solidFill>
                <a:latin typeface="Calibri"/>
                <a:ea typeface="Calibri"/>
                <a:cs typeface="Calibri"/>
                <a:sym typeface="Calibri"/>
              </a:rPr>
              <a:t>Διάρκεια: Σεπτέμβριος 2025 – Αύγουστος 2026</a:t>
            </a:r>
            <a:endParaRPr sz="12800" b="0" i="0" u="none" strike="noStrike" cap="none">
              <a:solidFill>
                <a:srgbClr val="3A7D2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800" b="1" i="0" u="none" strike="noStrike" cap="none">
              <a:solidFill>
                <a:srgbClr val="3A7D2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2800" b="1" i="0" u="none" strike="noStrike" cap="none">
                <a:solidFill>
                  <a:srgbClr val="3A7D22"/>
                </a:solidFill>
                <a:latin typeface="Calibri"/>
                <a:ea typeface="Calibri"/>
                <a:cs typeface="Calibri"/>
                <a:sym typeface="Calibri"/>
              </a:rPr>
              <a:t>Χρήστος Καρατζάς (AGRENAOS)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2800" b="1" i="0" u="none" strike="noStrike" cap="none">
                <a:solidFill>
                  <a:srgbClr val="3A7D22"/>
                </a:solidFill>
                <a:latin typeface="Calibri"/>
                <a:ea typeface="Calibri"/>
                <a:cs typeface="Calibri"/>
                <a:sym typeface="Calibri"/>
              </a:rPr>
              <a:t>Συντονιστής CAP4YOU</a:t>
            </a:r>
            <a:endParaRPr/>
          </a:p>
          <a:p>
            <a:pPr marL="0" marR="0" lvl="0" indent="0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None/>
            </a:pPr>
            <a:endParaRPr sz="12800" b="1" i="0" u="none" strike="noStrike" cap="none">
              <a:solidFill>
                <a:srgbClr val="3A7D2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2" name="Google Shape;92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6126" y="5926601"/>
            <a:ext cx="2620899" cy="7471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endParaRPr/>
          </a:p>
        </p:txBody>
      </p:sp>
      <p:pic>
        <p:nvPicPr>
          <p:cNvPr id="428" name="Google Shape;428;p24" descr="Εικόνα που περιέχει κείμενο, στιγμιότυπο οθόνης, άτομο&#10;&#10;Το περιεχόμενο που δημιουργείται από AI ενδέχεται να είναι εσφαλμένο.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-8524" y="0"/>
            <a:ext cx="12200524" cy="6862795"/>
          </a:xfrm>
          <a:prstGeom prst="rect">
            <a:avLst/>
          </a:prstGeom>
          <a:noFill/>
          <a:ln>
            <a:noFill/>
          </a:ln>
        </p:spPr>
      </p:pic>
      <p:sp>
        <p:nvSpPr>
          <p:cNvPr id="429" name="Google Shape;429;p24"/>
          <p:cNvSpPr txBox="1"/>
          <p:nvPr/>
        </p:nvSpPr>
        <p:spPr>
          <a:xfrm>
            <a:off x="1106424" y="3346704"/>
            <a:ext cx="5431536" cy="1169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lang="el-GR" sz="3500" b="1" i="1" u="none" strike="noStrike" cap="none">
                <a:solidFill>
                  <a:srgbClr val="275316"/>
                </a:solidFill>
                <a:latin typeface="Arial"/>
                <a:ea typeface="Arial"/>
                <a:cs typeface="Arial"/>
                <a:sym typeface="Arial"/>
              </a:rPr>
              <a:t>Ευχαριστούμε πολύ για την προσοχή σας!</a:t>
            </a:r>
            <a:endParaRPr sz="3500" b="0" i="0" u="none" strike="noStrike" cap="none">
              <a:solidFill>
                <a:srgbClr val="27531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</a:pPr>
            <a:endParaRPr/>
          </a:p>
        </p:txBody>
      </p:sp>
      <p:sp>
        <p:nvSpPr>
          <p:cNvPr id="168" name="Google Shape;168;p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pic>
        <p:nvPicPr>
          <p:cNvPr id="169" name="Google Shape;169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6"/>
          <p:cNvSpPr txBox="1"/>
          <p:nvPr/>
        </p:nvSpPr>
        <p:spPr>
          <a:xfrm>
            <a:off x="648612" y="1453651"/>
            <a:ext cx="6955433" cy="4403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0C226"/>
              </a:buClr>
              <a:buSzPts val="1760"/>
              <a:buFont typeface="Noto Sans Symbols"/>
              <a:buNone/>
            </a:pPr>
            <a:r>
              <a:rPr lang="el-GR" sz="2200" b="1" i="1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T2.1 Ενημέρωση των ενδιαφερόμενων του αγροτικού τομέα για τις Παρεμβάσεις Αγροτικής Ανάπτυξης 2023–2027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ts val="1920"/>
              <a:buFont typeface="Noto Sans Symbols"/>
              <a:buNone/>
            </a:pPr>
            <a:endParaRPr sz="2400" b="1" i="1" u="none" strike="noStrike" cap="none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ts val="1600"/>
              <a:buFont typeface="Noto Sans Symbols"/>
              <a:buChar char="⮚"/>
            </a:pPr>
            <a:r>
              <a:rPr lang="el-GR" sz="20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Οδηγός για όλες τις Παρεμβάσεις Αγροτικής Ανάπτυξης του ΣΣ ΚΑΠ 2023–2027, διαθέσιμος διαδικτυακά και σε έντυπη μορφή.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ts val="1600"/>
              <a:buFont typeface="Noto Sans Symbols"/>
              <a:buChar char="⮚"/>
            </a:pPr>
            <a:r>
              <a:rPr lang="el-GR" sz="20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Δημόσιο helpdesk διαθέσιμο σε αγροτικά μέσα ενημέρωσης για την απάντηση ερωτημάτων και την παροχή καθοδήγησης σχετικά με τις Παρεμβάσεις.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1" name="Google Shape;171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04045" y="699000"/>
            <a:ext cx="4587955" cy="615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6"/>
          <p:cNvSpPr txBox="1"/>
          <p:nvPr/>
        </p:nvSpPr>
        <p:spPr>
          <a:xfrm>
            <a:off x="1358782" y="168514"/>
            <a:ext cx="7883541" cy="861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l-GR" sz="2500" b="1" i="1" u="none" strike="noStrike" cap="none">
                <a:solidFill>
                  <a:srgbClr val="3F7818"/>
                </a:solidFill>
                <a:latin typeface="Trebuchet MS"/>
                <a:ea typeface="Trebuchet MS"/>
                <a:cs typeface="Trebuchet MS"/>
                <a:sym typeface="Trebuchet MS"/>
              </a:rPr>
              <a:t>Work Package 2: Επεξήγηση της ΚΑΠ μέσω της δημοσίευσης απλουστευμένων οδηγών και άρθρων</a:t>
            </a:r>
            <a:endParaRPr sz="2500" b="0" i="0" u="none" strike="noStrike" cap="none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</a:pPr>
            <a:endParaRPr/>
          </a:p>
        </p:txBody>
      </p:sp>
      <p:sp>
        <p:nvSpPr>
          <p:cNvPr id="188" name="Google Shape;188;p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pic>
        <p:nvPicPr>
          <p:cNvPr id="189" name="Google Shape;189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8"/>
          <p:cNvSpPr txBox="1"/>
          <p:nvPr/>
        </p:nvSpPr>
        <p:spPr>
          <a:xfrm>
            <a:off x="510589" y="759448"/>
            <a:ext cx="6694883" cy="5685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0C226"/>
              </a:buClr>
              <a:buSzPts val="1920"/>
              <a:buFont typeface="Noto Sans Symbols"/>
              <a:buNone/>
            </a:pPr>
            <a:r>
              <a:rPr lang="el-GR" sz="2400" b="1" i="1" u="none" strike="noStrike" cap="none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T2.2 Κατάρτιση για τη βελτίωση της θέσης των αγροτών στην αλυσίδα τροφίμων μέσω της ίδρυσης συλλογικών σχημάτων</a:t>
            </a:r>
            <a:endParaRPr sz="2400" b="1" i="1" u="none" strike="noStrike" cap="none" dirty="0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ts val="1760"/>
              <a:buFont typeface="Noto Sans Symbols"/>
              <a:buNone/>
            </a:pPr>
            <a:endParaRPr sz="2200" b="1" i="1" u="none" strike="noStrike" cap="none" dirty="0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ts val="1760"/>
              <a:buFont typeface="Noto Sans Symbols"/>
              <a:buChar char="⮚"/>
            </a:pPr>
            <a:r>
              <a:rPr lang="el-GR" sz="2200" b="0" i="0" u="none" strike="noStrike" cap="none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Δημοσίευση εγχειριδίου με κατευθυντήριες οδηγίες για τους παραγωγούς σχετικά με την ίδρυση και διαχείριση α) </a:t>
            </a:r>
            <a:r>
              <a:rPr lang="el-GR" sz="2200" b="1" i="0" u="none" strike="noStrike" cap="none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αγροτικών συνεταιρισμών</a:t>
            </a:r>
            <a:r>
              <a:rPr lang="el-GR" sz="2200" b="0" i="0" u="none" strike="noStrike" cap="none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 και β) </a:t>
            </a:r>
            <a:r>
              <a:rPr lang="el-GR" sz="2200" b="1" i="0" u="none" strike="noStrike" cap="none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ομάδων και οργανώσεων </a:t>
            </a:r>
            <a:r>
              <a:rPr lang="el-GR" sz="2200" b="0" i="0" u="none" strike="noStrike" cap="none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παραγωγών με χρήση εργαλείων της ΚΑΠ</a:t>
            </a:r>
            <a:endParaRPr sz="2200" b="0" i="0" u="none" strike="noStrike" cap="none" dirty="0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ts val="1760"/>
              <a:buFont typeface="Noto Sans Symbols"/>
              <a:buChar char="⮚"/>
            </a:pPr>
            <a:r>
              <a:rPr lang="el-GR" sz="2200" b="0" i="0" u="none" strike="noStrike" cap="none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3 σεμινάρια σε αγροτικές περιοχές (Μεσσηνία  31/3</a:t>
            </a:r>
            <a:r>
              <a:rPr lang="el-GR" sz="22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✓</a:t>
            </a:r>
            <a:r>
              <a:rPr lang="el-GR" sz="2200" b="0" i="0" u="none" strike="noStrike" cap="none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, Ηράκλειο (18/06), Λέσβο (Ιούλιος) με στόχο την εκπαίδευση σχετικά με τις βασικές κατευθυντήριες οδηγίες του εγχειριδίου, με τη συμμετοχή προσκεκλημένων ομιλητών.</a:t>
            </a:r>
            <a:endParaRPr sz="2200" b="0" i="0" u="none" strike="noStrike" cap="none" dirty="0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191" name="Google Shape;191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33187" y="23337"/>
            <a:ext cx="4648849" cy="6811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</a:pPr>
            <a:endParaRPr/>
          </a:p>
        </p:txBody>
      </p:sp>
      <p:sp>
        <p:nvSpPr>
          <p:cNvPr id="197" name="Google Shape;197;p3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pic>
        <p:nvPicPr>
          <p:cNvPr id="198" name="Google Shape;198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6304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37"/>
          <p:cNvSpPr txBox="1"/>
          <p:nvPr/>
        </p:nvSpPr>
        <p:spPr>
          <a:xfrm>
            <a:off x="1794621" y="278630"/>
            <a:ext cx="8873379" cy="751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0C226"/>
              </a:buClr>
              <a:buSzPts val="1920"/>
              <a:buFont typeface="Noto Sans Symbols"/>
              <a:buNone/>
            </a:pPr>
            <a:r>
              <a:rPr lang="el-GR" sz="2400" b="1" i="1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Οδηγοί διαθέσιμοι διαδικτυακά στην ιστοσελίδα μας</a:t>
            </a:r>
            <a:endParaRPr sz="2200" b="1" i="1" u="none" strike="noStrike" cap="none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200" name="Google Shape;200;p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8081" y="1238639"/>
            <a:ext cx="10642487" cy="52486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</a:pPr>
            <a:endParaRPr/>
          </a:p>
        </p:txBody>
      </p:sp>
      <p:sp>
        <p:nvSpPr>
          <p:cNvPr id="224" name="Google Shape;224;p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pic>
        <p:nvPicPr>
          <p:cNvPr id="225" name="Google Shape;225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9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l-GR" sz="2400" b="1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Άρθρο 1: Το σύστημα γεωργικής συμβουλευτικής στην Ελλάδα</a:t>
            </a:r>
            <a:endParaRPr sz="2400" b="1" i="1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l-GR" sz="2400" b="1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Ολόκληρο το άρθρο </a:t>
            </a:r>
            <a:r>
              <a:rPr lang="el-GR" sz="2400" b="1" i="1" u="sng" strike="noStrike" cap="none">
                <a:solidFill>
                  <a:srgbClr val="467886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ΕΔ</a:t>
            </a:r>
            <a:r>
              <a:rPr lang="el-GR" sz="2400" b="1" i="1" u="sng" strike="noStrike" cap="none">
                <a:solidFill>
                  <a:srgbClr val="3A7D22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Ω</a:t>
            </a:r>
            <a:endParaRPr sz="2400" b="1" i="1" u="none" strike="noStrike" cap="none">
              <a:solidFill>
                <a:srgbClr val="3A7D2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7" name="Google Shape;227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149854" y="882681"/>
            <a:ext cx="7506241" cy="5818157"/>
          </a:xfrm>
          <a:prstGeom prst="rect">
            <a:avLst/>
          </a:prstGeom>
          <a:noFill/>
          <a:ln>
            <a:noFill/>
          </a:ln>
          <a:effectLst>
            <a:outerShdw blurRad="50800" dist="50800" dir="5160000" sx="102000" sy="102000" algn="ctr" rotWithShape="0">
              <a:srgbClr val="000000">
                <a:alpha val="25882"/>
              </a:srgbClr>
            </a:outerShdw>
          </a:effectLst>
        </p:spPr>
      </p:pic>
      <p:pic>
        <p:nvPicPr>
          <p:cNvPr id="228" name="Google Shape;228;p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1250" y="882681"/>
            <a:ext cx="4038604" cy="5818157"/>
          </a:xfrm>
          <a:prstGeom prst="rect">
            <a:avLst/>
          </a:prstGeom>
          <a:noFill/>
          <a:ln>
            <a:noFill/>
          </a:ln>
          <a:effectLst>
            <a:outerShdw blurRad="50800" dist="50800" dir="5160000" sx="102000" sy="102000" algn="ctr" rotWithShape="0">
              <a:srgbClr val="000000">
                <a:alpha val="25882"/>
              </a:srgbClr>
            </a:outerShdw>
          </a:effectLst>
        </p:spPr>
      </p:pic>
      <p:pic>
        <p:nvPicPr>
          <p:cNvPr id="229" name="Google Shape;229;p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602279" y="882681"/>
            <a:ext cx="4552538" cy="5818157"/>
          </a:xfrm>
          <a:prstGeom prst="rect">
            <a:avLst/>
          </a:prstGeom>
          <a:noFill/>
          <a:ln>
            <a:noFill/>
          </a:ln>
          <a:effectLst>
            <a:outerShdw blurRad="50800" dist="50800" dir="5160000" sx="102000" sy="102000" algn="ctr" rotWithShape="0">
              <a:srgbClr val="000000">
                <a:alpha val="25882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endParaRPr/>
          </a:p>
        </p:txBody>
      </p:sp>
      <p:pic>
        <p:nvPicPr>
          <p:cNvPr id="246" name="Google Shape;246;p4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355465" y="1825625"/>
            <a:ext cx="3481070" cy="4351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40"/>
          <p:cNvSpPr txBox="1"/>
          <p:nvPr/>
        </p:nvSpPr>
        <p:spPr>
          <a:xfrm>
            <a:off x="2314660" y="75459"/>
            <a:ext cx="7597435" cy="757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l-GR" sz="2400" b="1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Άρθρο 3: Τι είναι το AKIS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 b="1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Ολόκληρο το άρθρο </a:t>
            </a:r>
            <a:r>
              <a:rPr lang="el-GR" sz="2400" b="1" i="0" u="sng" strike="noStrike" cap="none">
                <a:solidFill>
                  <a:srgbClr val="3A7D22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ΕΔΩ</a:t>
            </a:r>
            <a:endParaRPr sz="2400" b="1" i="0" u="none" strike="noStrike" cap="none">
              <a:solidFill>
                <a:srgbClr val="3A7D2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9" name="Google Shape;249;p40" descr="No alternative text description for this imag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462956" y="959647"/>
            <a:ext cx="4694290" cy="58678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4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978339" y="1690688"/>
            <a:ext cx="2342231" cy="4874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4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-34753" y="681037"/>
            <a:ext cx="4509964" cy="60756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>
          <a:extLst>
            <a:ext uri="{FF2B5EF4-FFF2-40B4-BE49-F238E27FC236}">
              <a16:creationId xmlns:a16="http://schemas.microsoft.com/office/drawing/2014/main" id="{B305902C-14B8-1143-D93C-C8D5F04F6C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2">
            <a:extLst>
              <a:ext uri="{FF2B5EF4-FFF2-40B4-BE49-F238E27FC236}">
                <a16:creationId xmlns:a16="http://schemas.microsoft.com/office/drawing/2014/main" id="{46E50B32-C47C-68B7-DC40-EFB547D4B01A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</a:pPr>
            <a:endParaRPr/>
          </a:p>
        </p:txBody>
      </p:sp>
      <p:sp>
        <p:nvSpPr>
          <p:cNvPr id="294" name="Google Shape;294;p12">
            <a:extLst>
              <a:ext uri="{FF2B5EF4-FFF2-40B4-BE49-F238E27FC236}">
                <a16:creationId xmlns:a16="http://schemas.microsoft.com/office/drawing/2014/main" id="{75F5B96E-51F4-EB26-EC19-9A6D2D2BD21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pic>
        <p:nvPicPr>
          <p:cNvPr id="295" name="Google Shape;295;p12">
            <a:extLst>
              <a:ext uri="{FF2B5EF4-FFF2-40B4-BE49-F238E27FC236}">
                <a16:creationId xmlns:a16="http://schemas.microsoft.com/office/drawing/2014/main" id="{A546215B-6261-D64D-A530-2AEA96A6313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42475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12">
            <a:extLst>
              <a:ext uri="{FF2B5EF4-FFF2-40B4-BE49-F238E27FC236}">
                <a16:creationId xmlns:a16="http://schemas.microsoft.com/office/drawing/2014/main" id="{F6177663-1D87-339A-C351-05FC11E1B202}"/>
              </a:ext>
            </a:extLst>
          </p:cNvPr>
          <p:cNvSpPr txBox="1"/>
          <p:nvPr/>
        </p:nvSpPr>
        <p:spPr>
          <a:xfrm>
            <a:off x="1137249" y="651"/>
            <a:ext cx="10794242" cy="2519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0C226"/>
              </a:buClr>
              <a:buSzPts val="1760"/>
              <a:buFont typeface="Noto Sans Symbols"/>
              <a:buNone/>
            </a:pPr>
            <a:r>
              <a:rPr lang="el-GR" sz="2200" b="1" i="1" u="none" strike="noStrike" cap="none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T3.2 Οργάνωση σεμιναρίων για την ευαισθητοποίηση σχετικά με τον οριζόντιο στόχο της ΚΑΠ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ts val="1600"/>
              <a:buFont typeface="Noto Sans Symbols"/>
              <a:buChar char="⮚"/>
            </a:pPr>
            <a:r>
              <a:rPr lang="el-GR" sz="2000" b="1" i="0" u="none" strike="noStrike" cap="none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2 σεμινάρια </a:t>
            </a:r>
            <a:r>
              <a:rPr lang="el-GR" sz="2000" b="0" i="0" u="none" strike="noStrike" cap="none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σε Αθήνα και Θεσσαλονίκη για την ευαισθητοποίηση στα ακόλουθα θέματα: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ts val="1600"/>
              <a:buFont typeface="Play"/>
              <a:buAutoNum type="arabicParenR"/>
            </a:pPr>
            <a:r>
              <a:rPr lang="el-GR" sz="2000" b="1" i="0" u="none" strike="noStrike" cap="none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Ο ρόλος του AKIS </a:t>
            </a:r>
            <a:r>
              <a:rPr lang="el-GR" sz="2000" b="0" i="0" u="none" strike="noStrike" cap="none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στην πολιτική της ΚΑΠ (</a:t>
            </a:r>
            <a:r>
              <a:rPr lang="el-GR" sz="2000" b="1" i="1" u="none" strike="noStrike" cap="none" dirty="0">
                <a:solidFill>
                  <a:srgbClr val="3A7D22"/>
                </a:solidFill>
                <a:latin typeface="Trebuchet MS"/>
                <a:ea typeface="Trebuchet MS"/>
                <a:cs typeface="Trebuchet MS"/>
                <a:sym typeface="Trebuchet MS"/>
              </a:rPr>
              <a:t>AGROTICA 2026</a:t>
            </a:r>
            <a:r>
              <a:rPr lang="el-GR" sz="2000" b="0" i="0" u="none" strike="noStrike" cap="none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) </a:t>
            </a:r>
            <a:r>
              <a:rPr lang="el-GR" sz="20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✓</a:t>
            </a:r>
            <a:endParaRPr sz="1400" b="0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ts val="1600"/>
              <a:buFont typeface="Play"/>
              <a:buAutoNum type="arabicParenR"/>
            </a:pPr>
            <a:r>
              <a:rPr lang="el-GR" sz="2000" b="1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rPr>
              <a:t>Ο ρόλος της γεωργικής συμβουλευτικής </a:t>
            </a:r>
            <a:r>
              <a:rPr lang="el-GR" sz="2000" b="0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rPr>
              <a:t>στο ΣΣ ΚΑΠ (</a:t>
            </a:r>
            <a:r>
              <a:rPr lang="el-GR" sz="2000" b="1" i="1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rPr>
              <a:t>25 </a:t>
            </a:r>
            <a:r>
              <a:rPr lang="el-GR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rPr>
              <a:t>Ιουνίου 2026</a:t>
            </a:r>
            <a:r>
              <a:rPr lang="el-GR" sz="2000" b="1" i="1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rPr>
              <a:t> στο ΓΠΑ) </a:t>
            </a:r>
            <a:r>
              <a:rPr lang="el-GR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✓</a:t>
            </a:r>
            <a:endParaRPr sz="2000" b="1" i="1" u="none" strike="noStrike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ts val="1760"/>
              <a:buFont typeface="Noto Sans Symbols"/>
              <a:buNone/>
            </a:pPr>
            <a:endParaRPr sz="2200" b="0" i="0" u="none" strike="noStrike" cap="none" dirty="0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297" name="Google Shape;297;p12">
            <a:extLst>
              <a:ext uri="{FF2B5EF4-FFF2-40B4-BE49-F238E27FC236}">
                <a16:creationId xmlns:a16="http://schemas.microsoft.com/office/drawing/2014/main" id="{05AA2260-469C-4881-A810-80AC2275600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17032" y="2765397"/>
            <a:ext cx="4994785" cy="33290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12" descr="text">
            <a:extLst>
              <a:ext uri="{FF2B5EF4-FFF2-40B4-BE49-F238E27FC236}">
                <a16:creationId xmlns:a16="http://schemas.microsoft.com/office/drawing/2014/main" id="{4D89CA40-8DDC-8A5D-F9CF-646D6690B83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37249" y="2363637"/>
            <a:ext cx="3623600" cy="43086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930933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</a:pPr>
            <a:endParaRPr/>
          </a:p>
        </p:txBody>
      </p:sp>
      <p:sp>
        <p:nvSpPr>
          <p:cNvPr id="268" name="Google Shape;268;p1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pic>
        <p:nvPicPr>
          <p:cNvPr id="269" name="Google Shape;269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11"/>
          <p:cNvSpPr txBox="1"/>
          <p:nvPr/>
        </p:nvSpPr>
        <p:spPr>
          <a:xfrm>
            <a:off x="838199" y="1466061"/>
            <a:ext cx="10515600" cy="5061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0C226"/>
              </a:buClr>
              <a:buSzPts val="1760"/>
              <a:buFont typeface="Noto Sans Symbols"/>
              <a:buNone/>
            </a:pPr>
            <a:r>
              <a:rPr lang="el-GR" sz="2200" b="1" i="1" u="none" strike="noStrike" cap="none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T3.1 Μετάδοση μιας σειράς </a:t>
            </a:r>
            <a:r>
              <a:rPr lang="el-GR" sz="2200" b="1" i="1" u="none" strike="noStrike" cap="none" dirty="0" err="1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webinars</a:t>
            </a:r>
            <a:endParaRPr sz="2200" b="1" i="1" u="none" strike="noStrike" cap="none" dirty="0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ts val="1440"/>
              <a:buFont typeface="Noto Sans Symbols"/>
              <a:buNone/>
            </a:pPr>
            <a:endParaRPr sz="1800" b="1" i="1" u="none" strike="noStrike" cap="none" dirty="0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ts val="1600"/>
              <a:buFont typeface="Noto Sans Symbols"/>
              <a:buChar char="⮚"/>
            </a:pPr>
            <a:r>
              <a:rPr lang="el-GR" sz="2000" b="1" i="0" u="none" strike="noStrike" cap="none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Θέματα:</a:t>
            </a:r>
            <a:endParaRPr sz="2000" b="1" i="0" u="none" strike="noStrike" cap="none" dirty="0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marR="0" lvl="0" indent="-45720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ts val="1600"/>
              <a:buFont typeface="Play"/>
              <a:buAutoNum type="arabicParenR"/>
            </a:pPr>
            <a:r>
              <a:rPr lang="el-GR" sz="2000" b="0" i="0" u="none" strike="noStrike" cap="none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Ο ρόλος της </a:t>
            </a:r>
            <a:r>
              <a:rPr lang="el-GR" sz="2000" b="1" i="0" u="none" strike="noStrike" cap="none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Πράσινης Αρχιτεκτονικής της ΚΑΠ </a:t>
            </a:r>
            <a:r>
              <a:rPr lang="el-GR" sz="2000" b="0" i="0" u="none" strike="noStrike" cap="none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για τη διατήρηση της βιοποικιλότητας, των φυσικών οικοσυστημάτων και την προώθηση της βιώσιμης γεωργίας </a:t>
            </a:r>
            <a:r>
              <a:rPr lang="el-GR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✓</a:t>
            </a:r>
            <a:endParaRPr sz="2000" b="0" i="0" u="none" strike="noStrike" cap="none" dirty="0">
              <a:solidFill>
                <a:srgbClr val="FF000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ts val="1600"/>
              <a:buFont typeface="Play"/>
              <a:buAutoNum type="arabicParenR"/>
            </a:pPr>
            <a:r>
              <a:rPr lang="el-GR" sz="2000" i="0" u="none" strike="noStrike" cap="none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Σύγχρονες στρατηγικές φυτοπροστασίας στο πλαίσιο της Στρατηγικής Farm </a:t>
            </a:r>
            <a:r>
              <a:rPr lang="el-GR" sz="2000" i="0" u="none" strike="noStrike" cap="none" dirty="0" err="1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to</a:t>
            </a:r>
            <a:r>
              <a:rPr lang="el-GR" sz="2000" i="0" u="none" strike="noStrike" cap="none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l-GR" sz="2000" i="0" u="none" strike="noStrike" cap="none" dirty="0" err="1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Fork</a:t>
            </a:r>
            <a:r>
              <a:rPr lang="el-GR" sz="2000" i="0" u="none" strike="noStrike" cap="none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 (F2F) και της Στρατηγικής της ΕΕ για τη Βιοποικιλότητα</a:t>
            </a:r>
            <a:r>
              <a:rPr lang="el-GR" sz="2000" b="1" i="0" u="none" strike="noStrike" cap="none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l-GR" sz="2400" dirty="0">
                <a:solidFill>
                  <a:srgbClr val="FF0000"/>
                </a:solidFill>
              </a:rPr>
              <a:t>✓</a:t>
            </a:r>
            <a:endParaRPr sz="2000" b="1" i="0" u="none" strike="noStrike" cap="none" dirty="0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ts val="1600"/>
              <a:buFont typeface="Play"/>
              <a:buAutoNum type="arabicParenR"/>
            </a:pPr>
            <a:r>
              <a:rPr lang="el-GR" sz="2000" b="1" i="0" u="none" strike="noStrike" cap="none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Υποστήριξη της ΚΑΠ για τις βραχείες αλυσίδες εφοδιασμού σε συνέργεια με το πρόγραμμα CORENET (Ιούνιος)</a:t>
            </a:r>
            <a:endParaRPr sz="2000" b="1" i="0" u="none" strike="noStrike" cap="none" dirty="0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71" name="Google Shape;271;p11"/>
          <p:cNvSpPr txBox="1"/>
          <p:nvPr/>
        </p:nvSpPr>
        <p:spPr>
          <a:xfrm>
            <a:off x="1411472" y="274007"/>
            <a:ext cx="9369055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l-GR" sz="2500" b="1" i="1" u="none" strike="noStrike" cap="none">
                <a:solidFill>
                  <a:srgbClr val="3F7818"/>
                </a:solidFill>
                <a:latin typeface="Trebuchet MS"/>
                <a:ea typeface="Trebuchet MS"/>
                <a:cs typeface="Trebuchet MS"/>
                <a:sym typeface="Trebuchet MS"/>
              </a:rPr>
              <a:t>Work Package 3: Ενημέρωση για θέματα της ΚΑΠ μέσω δια ζώσης και διαδικτυακών σεμιναρίων (webinars)</a:t>
            </a:r>
            <a:endParaRPr sz="2500" b="0" i="0" u="none" strike="noStrike" cap="none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477</Words>
  <Application>Microsoft Office PowerPoint</Application>
  <PresentationFormat>Ευρεία οθόνη</PresentationFormat>
  <Paragraphs>46</Paragraphs>
  <Slides>20</Slides>
  <Notes>14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7" baseType="lpstr">
      <vt:lpstr>Play</vt:lpstr>
      <vt:lpstr>Arial</vt:lpstr>
      <vt:lpstr>Noto Sans Symbols</vt:lpstr>
      <vt:lpstr>Roboto</vt:lpstr>
      <vt:lpstr>Trebuchet MS</vt:lpstr>
      <vt:lpstr>Calibri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3o Webinar: Ο ρόλος των βραχείων αλυσίδων εφοδιασμού τροφίμων στον μετασχηματισμό των αγροδιατροφικών συστημάτων και στην ενδυνάμωση των παραγωγών στην αλυσίδα αξίας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Χρήστος Καρατζάς</dc:creator>
  <cp:lastModifiedBy>Christos Karatzas</cp:lastModifiedBy>
  <cp:revision>4</cp:revision>
  <dcterms:created xsi:type="dcterms:W3CDTF">2026-01-19T20:59:36Z</dcterms:created>
  <dcterms:modified xsi:type="dcterms:W3CDTF">2026-06-24T11:35:04Z</dcterms:modified>
</cp:coreProperties>
</file>