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3" r:id="rId4"/>
    <p:sldId id="262" r:id="rId5"/>
    <p:sldId id="257" r:id="rId6"/>
    <p:sldId id="264" r:id="rId7"/>
    <p:sldId id="258" r:id="rId8"/>
    <p:sldId id="260" r:id="rId9"/>
    <p:sldId id="25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78" d="100"/>
          <a:sy n="78" d="100"/>
        </p:scale>
        <p:origin x="78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959065-61E9-4650-ADCD-0E21F9AC7981}" type="doc">
      <dgm:prSet loTypeId="urn:microsoft.com/office/officeart/2005/8/layout/vList2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l-GR"/>
        </a:p>
      </dgm:t>
    </dgm:pt>
    <dgm:pt modelId="{BC41F1C4-7BC6-45D5-93CF-EA686938E560}">
      <dgm:prSet custT="1"/>
      <dgm:spPr/>
      <dgm:t>
        <a:bodyPr/>
        <a:lstStyle/>
        <a:p>
          <a:r>
            <a:rPr lang="el-G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Δράση 1: Παροχή συμβουλών</a:t>
          </a:r>
        </a:p>
      </dgm:t>
    </dgm:pt>
    <dgm:pt modelId="{8399A9E1-CA2D-4402-82F1-6B569BDB39DC}" type="parTrans" cxnId="{2355F987-7862-4657-96FA-7523ED1F4032}">
      <dgm:prSet/>
      <dgm:spPr/>
      <dgm:t>
        <a:bodyPr/>
        <a:lstStyle/>
        <a:p>
          <a:endParaRPr lang="el-GR"/>
        </a:p>
      </dgm:t>
    </dgm:pt>
    <dgm:pt modelId="{265A673A-C956-4266-BAFE-0CE8AFCC1360}" type="sibTrans" cxnId="{2355F987-7862-4657-96FA-7523ED1F4032}">
      <dgm:prSet/>
      <dgm:spPr/>
      <dgm:t>
        <a:bodyPr/>
        <a:lstStyle/>
        <a:p>
          <a:endParaRPr lang="el-GR"/>
        </a:p>
      </dgm:t>
    </dgm:pt>
    <dgm:pt modelId="{64BDBAF8-0D8F-4249-AE54-B52678A8B4DD}">
      <dgm:prSet custT="1"/>
      <dgm:spPr/>
      <dgm:t>
        <a:bodyPr/>
        <a:lstStyle/>
        <a:p>
          <a:r>
            <a:rPr lang="el-G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Δράση 2: Εκπαίδευση-Κατάρτιση των πιστοποιημένων Γεωργικών Συμβούλων</a:t>
          </a:r>
        </a:p>
      </dgm:t>
    </dgm:pt>
    <dgm:pt modelId="{138C5C51-5EA8-4920-9CA5-CD1F3C09B27D}" type="parTrans" cxnId="{80D67460-E491-44C6-8607-9D6ABBB1AF50}">
      <dgm:prSet/>
      <dgm:spPr/>
      <dgm:t>
        <a:bodyPr/>
        <a:lstStyle/>
        <a:p>
          <a:endParaRPr lang="el-GR"/>
        </a:p>
      </dgm:t>
    </dgm:pt>
    <dgm:pt modelId="{DF576D05-FF14-4B21-8519-1ED9F672755D}" type="sibTrans" cxnId="{80D67460-E491-44C6-8607-9D6ABBB1AF50}">
      <dgm:prSet/>
      <dgm:spPr/>
      <dgm:t>
        <a:bodyPr/>
        <a:lstStyle/>
        <a:p>
          <a:endParaRPr lang="el-GR"/>
        </a:p>
      </dgm:t>
    </dgm:pt>
    <dgm:pt modelId="{D7C0F8F3-DA41-4CF1-869D-20363FE7E754}">
      <dgm:prSet phldrT="[Κείμενο]" phldr="0" custT="1"/>
      <dgm:spPr/>
      <dgm:t>
        <a:bodyPr/>
        <a:lstStyle/>
        <a:p>
          <a:r>
            <a:rPr lang="el-G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Συνεχιζόμενες πράξεις </a:t>
          </a:r>
          <a:r>
            <a:rPr lang="el-GR" sz="28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υπο</a:t>
          </a:r>
          <a:r>
            <a:rPr lang="el-G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-Μέτρου 2.1</a:t>
          </a:r>
        </a:p>
      </dgm:t>
    </dgm:pt>
    <dgm:pt modelId="{1C927627-AFE3-46C2-B4FD-FE4592B46612}" type="parTrans" cxnId="{700FE44B-72B3-48A9-B8EE-C29B211AE341}">
      <dgm:prSet/>
      <dgm:spPr/>
      <dgm:t>
        <a:bodyPr/>
        <a:lstStyle/>
        <a:p>
          <a:endParaRPr lang="el-GR"/>
        </a:p>
      </dgm:t>
    </dgm:pt>
    <dgm:pt modelId="{3A4A1B26-744F-4CCA-8C31-BE52D97E9277}" type="sibTrans" cxnId="{700FE44B-72B3-48A9-B8EE-C29B211AE341}">
      <dgm:prSet/>
      <dgm:spPr/>
      <dgm:t>
        <a:bodyPr/>
        <a:lstStyle/>
        <a:p>
          <a:endParaRPr lang="el-GR"/>
        </a:p>
      </dgm:t>
    </dgm:pt>
    <dgm:pt modelId="{A8B04290-AB29-4180-9947-AE2E70B6EFDC}" type="pres">
      <dgm:prSet presAssocID="{5B959065-61E9-4650-ADCD-0E21F9AC7981}" presName="linear" presStyleCnt="0">
        <dgm:presLayoutVars>
          <dgm:animLvl val="lvl"/>
          <dgm:resizeHandles val="exact"/>
        </dgm:presLayoutVars>
      </dgm:prSet>
      <dgm:spPr/>
    </dgm:pt>
    <dgm:pt modelId="{86DC3B3D-5A05-4CB9-AED7-5303413003A4}" type="pres">
      <dgm:prSet presAssocID="{BC41F1C4-7BC6-45D5-93CF-EA686938E56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8D68EEF-A059-4985-AF43-C8B4FECA3D28}" type="pres">
      <dgm:prSet presAssocID="{265A673A-C956-4266-BAFE-0CE8AFCC1360}" presName="spacer" presStyleCnt="0"/>
      <dgm:spPr/>
    </dgm:pt>
    <dgm:pt modelId="{E9D5754C-9BB7-4CA3-942E-2106CB72F762}" type="pres">
      <dgm:prSet presAssocID="{64BDBAF8-0D8F-4249-AE54-B52678A8B4D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7E4B86F-EEA7-489C-92A8-FF1C58D5463F}" type="pres">
      <dgm:prSet presAssocID="{DF576D05-FF14-4B21-8519-1ED9F672755D}" presName="spacer" presStyleCnt="0"/>
      <dgm:spPr/>
    </dgm:pt>
    <dgm:pt modelId="{6F9D89AE-17B5-4094-944C-2233D2B7DDAA}" type="pres">
      <dgm:prSet presAssocID="{D7C0F8F3-DA41-4CF1-869D-20363FE7E75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BC1CD36-FE36-4D1B-AA77-CC4A6C8BA593}" type="presOf" srcId="{BC41F1C4-7BC6-45D5-93CF-EA686938E560}" destId="{86DC3B3D-5A05-4CB9-AED7-5303413003A4}" srcOrd="0" destOrd="0" presId="urn:microsoft.com/office/officeart/2005/8/layout/vList2"/>
    <dgm:cxn modelId="{80D67460-E491-44C6-8607-9D6ABBB1AF50}" srcId="{5B959065-61E9-4650-ADCD-0E21F9AC7981}" destId="{64BDBAF8-0D8F-4249-AE54-B52678A8B4DD}" srcOrd="1" destOrd="0" parTransId="{138C5C51-5EA8-4920-9CA5-CD1F3C09B27D}" sibTransId="{DF576D05-FF14-4B21-8519-1ED9F672755D}"/>
    <dgm:cxn modelId="{700FE44B-72B3-48A9-B8EE-C29B211AE341}" srcId="{5B959065-61E9-4650-ADCD-0E21F9AC7981}" destId="{D7C0F8F3-DA41-4CF1-869D-20363FE7E754}" srcOrd="2" destOrd="0" parTransId="{1C927627-AFE3-46C2-B4FD-FE4592B46612}" sibTransId="{3A4A1B26-744F-4CCA-8C31-BE52D97E9277}"/>
    <dgm:cxn modelId="{0A303671-FB34-41EC-9E8D-285896F2CC08}" type="presOf" srcId="{5B959065-61E9-4650-ADCD-0E21F9AC7981}" destId="{A8B04290-AB29-4180-9947-AE2E70B6EFDC}" srcOrd="0" destOrd="0" presId="urn:microsoft.com/office/officeart/2005/8/layout/vList2"/>
    <dgm:cxn modelId="{2355F987-7862-4657-96FA-7523ED1F4032}" srcId="{5B959065-61E9-4650-ADCD-0E21F9AC7981}" destId="{BC41F1C4-7BC6-45D5-93CF-EA686938E560}" srcOrd="0" destOrd="0" parTransId="{8399A9E1-CA2D-4402-82F1-6B569BDB39DC}" sibTransId="{265A673A-C956-4266-BAFE-0CE8AFCC1360}"/>
    <dgm:cxn modelId="{B535DA90-3F56-4EF0-AC77-D58885D983CE}" type="presOf" srcId="{64BDBAF8-0D8F-4249-AE54-B52678A8B4DD}" destId="{E9D5754C-9BB7-4CA3-942E-2106CB72F762}" srcOrd="0" destOrd="0" presId="urn:microsoft.com/office/officeart/2005/8/layout/vList2"/>
    <dgm:cxn modelId="{672EB499-9E80-467E-BECC-BF7E87A37107}" type="presOf" srcId="{D7C0F8F3-DA41-4CF1-869D-20363FE7E754}" destId="{6F9D89AE-17B5-4094-944C-2233D2B7DDAA}" srcOrd="0" destOrd="0" presId="urn:microsoft.com/office/officeart/2005/8/layout/vList2"/>
    <dgm:cxn modelId="{5BE2B3EF-87F9-4812-ADBB-218FA9640E8C}" type="presParOf" srcId="{A8B04290-AB29-4180-9947-AE2E70B6EFDC}" destId="{86DC3B3D-5A05-4CB9-AED7-5303413003A4}" srcOrd="0" destOrd="0" presId="urn:microsoft.com/office/officeart/2005/8/layout/vList2"/>
    <dgm:cxn modelId="{2C0DF25C-6C6E-4905-9F6A-78F54FB2D188}" type="presParOf" srcId="{A8B04290-AB29-4180-9947-AE2E70B6EFDC}" destId="{C8D68EEF-A059-4985-AF43-C8B4FECA3D28}" srcOrd="1" destOrd="0" presId="urn:microsoft.com/office/officeart/2005/8/layout/vList2"/>
    <dgm:cxn modelId="{81BBC7C2-AF0A-4642-991E-4674ABA59457}" type="presParOf" srcId="{A8B04290-AB29-4180-9947-AE2E70B6EFDC}" destId="{E9D5754C-9BB7-4CA3-942E-2106CB72F762}" srcOrd="2" destOrd="0" presId="urn:microsoft.com/office/officeart/2005/8/layout/vList2"/>
    <dgm:cxn modelId="{6013F659-4CD4-44AE-86D7-2D8293B5DB05}" type="presParOf" srcId="{A8B04290-AB29-4180-9947-AE2E70B6EFDC}" destId="{37E4B86F-EEA7-489C-92A8-FF1C58D5463F}" srcOrd="3" destOrd="0" presId="urn:microsoft.com/office/officeart/2005/8/layout/vList2"/>
    <dgm:cxn modelId="{23F25B82-2207-449C-B0AF-27C2131AE488}" type="presParOf" srcId="{A8B04290-AB29-4180-9947-AE2E70B6EFDC}" destId="{6F9D89AE-17B5-4094-944C-2233D2B7DDA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EA24FD-8162-459A-989C-30F0E347E5BC}" type="doc">
      <dgm:prSet loTypeId="urn:microsoft.com/office/officeart/2005/8/layout/venn1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l-GR"/>
        </a:p>
      </dgm:t>
    </dgm:pt>
    <dgm:pt modelId="{CA864F60-5E60-4A95-9164-E6870DF716A9}">
      <dgm:prSet phldrT="[Κείμενο]" phldr="0" custT="1"/>
      <dgm:spPr/>
      <dgm:t>
        <a:bodyPr/>
        <a:lstStyle/>
        <a:p>
          <a:r>
            <a:rPr lang="el-GR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Π3-78.2</a:t>
          </a:r>
        </a:p>
      </dgm:t>
    </dgm:pt>
    <dgm:pt modelId="{D8853605-7BDD-4703-922E-79AFEFC78653}" type="parTrans" cxnId="{CF752C1B-3382-4362-B16A-87260632F0B2}">
      <dgm:prSet/>
      <dgm:spPr/>
      <dgm:t>
        <a:bodyPr/>
        <a:lstStyle/>
        <a:p>
          <a:endParaRPr lang="el-GR"/>
        </a:p>
      </dgm:t>
    </dgm:pt>
    <dgm:pt modelId="{EADB4576-C640-4C00-9B84-222E15D90AEE}" type="sibTrans" cxnId="{CF752C1B-3382-4362-B16A-87260632F0B2}">
      <dgm:prSet/>
      <dgm:spPr/>
      <dgm:t>
        <a:bodyPr/>
        <a:lstStyle/>
        <a:p>
          <a:endParaRPr lang="el-GR"/>
        </a:p>
      </dgm:t>
    </dgm:pt>
    <dgm:pt modelId="{CD3F5B64-7E91-4107-9E5E-B3A24D7D75D1}">
      <dgm:prSet phldrT="[Κείμενο]" phldr="0" custT="1"/>
      <dgm:spPr/>
      <dgm:t>
        <a:bodyPr/>
        <a:lstStyle/>
        <a:p>
          <a:pPr algn="l"/>
          <a:r>
            <a:rPr lang="el-GR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Π3.77.3-1</a:t>
          </a:r>
        </a:p>
      </dgm:t>
    </dgm:pt>
    <dgm:pt modelId="{CA86D16F-63EB-4E45-808E-14522B0DB777}" type="parTrans" cxnId="{66000C5E-0083-468B-8EAC-3712CD3469A5}">
      <dgm:prSet/>
      <dgm:spPr/>
      <dgm:t>
        <a:bodyPr/>
        <a:lstStyle/>
        <a:p>
          <a:endParaRPr lang="el-GR"/>
        </a:p>
      </dgm:t>
    </dgm:pt>
    <dgm:pt modelId="{758A4205-457D-4D75-A251-BB8DEA48EEAA}" type="sibTrans" cxnId="{66000C5E-0083-468B-8EAC-3712CD3469A5}">
      <dgm:prSet/>
      <dgm:spPr/>
      <dgm:t>
        <a:bodyPr/>
        <a:lstStyle/>
        <a:p>
          <a:endParaRPr lang="el-GR"/>
        </a:p>
      </dgm:t>
    </dgm:pt>
    <dgm:pt modelId="{361DF1F1-C70C-4A9C-A131-B1160C25A1F6}">
      <dgm:prSet phldrT="[Κείμενο]" phldr="0" custT="1"/>
      <dgm:spPr/>
      <dgm:t>
        <a:bodyPr/>
        <a:lstStyle/>
        <a:p>
          <a:r>
            <a:rPr lang="el-GR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Π3.78.1</a:t>
          </a:r>
        </a:p>
      </dgm:t>
    </dgm:pt>
    <dgm:pt modelId="{69A39898-674F-4511-913E-13769EAADA3D}" type="parTrans" cxnId="{1C398AC4-85CF-4D86-AB5C-F8C0858B7FA2}">
      <dgm:prSet/>
      <dgm:spPr/>
      <dgm:t>
        <a:bodyPr/>
        <a:lstStyle/>
        <a:p>
          <a:endParaRPr lang="el-GR"/>
        </a:p>
      </dgm:t>
    </dgm:pt>
    <dgm:pt modelId="{888CEEF3-3C5C-4D33-854F-533525CEF254}" type="sibTrans" cxnId="{1C398AC4-85CF-4D86-AB5C-F8C0858B7FA2}">
      <dgm:prSet/>
      <dgm:spPr/>
      <dgm:t>
        <a:bodyPr/>
        <a:lstStyle/>
        <a:p>
          <a:endParaRPr lang="el-GR"/>
        </a:p>
      </dgm:t>
    </dgm:pt>
    <dgm:pt modelId="{5786A8D0-3718-4E00-9B18-5BC454AB8B47}" type="pres">
      <dgm:prSet presAssocID="{59EA24FD-8162-459A-989C-30F0E347E5BC}" presName="compositeShape" presStyleCnt="0">
        <dgm:presLayoutVars>
          <dgm:chMax val="7"/>
          <dgm:dir/>
          <dgm:resizeHandles val="exact"/>
        </dgm:presLayoutVars>
      </dgm:prSet>
      <dgm:spPr/>
    </dgm:pt>
    <dgm:pt modelId="{0E3339A7-3072-447B-8E86-AEFCDF236D4F}" type="pres">
      <dgm:prSet presAssocID="{CA864F60-5E60-4A95-9164-E6870DF716A9}" presName="circ1" presStyleLbl="vennNode1" presStyleIdx="0" presStyleCnt="3"/>
      <dgm:spPr/>
    </dgm:pt>
    <dgm:pt modelId="{18597623-EBDD-4F3D-8130-3A4178FC1AA4}" type="pres">
      <dgm:prSet presAssocID="{CA864F60-5E60-4A95-9164-E6870DF716A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EC0BE6C-3481-417C-AFC3-9190804DB625}" type="pres">
      <dgm:prSet presAssocID="{CD3F5B64-7E91-4107-9E5E-B3A24D7D75D1}" presName="circ2" presStyleLbl="vennNode1" presStyleIdx="1" presStyleCnt="3"/>
      <dgm:spPr/>
    </dgm:pt>
    <dgm:pt modelId="{A0C04626-0D54-49DC-8AF6-D4794331137B}" type="pres">
      <dgm:prSet presAssocID="{CD3F5B64-7E91-4107-9E5E-B3A24D7D75D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F508ED8-23DA-4A18-8360-2B28FEC3F721}" type="pres">
      <dgm:prSet presAssocID="{361DF1F1-C70C-4A9C-A131-B1160C25A1F6}" presName="circ3" presStyleLbl="vennNode1" presStyleIdx="2" presStyleCnt="3"/>
      <dgm:spPr/>
    </dgm:pt>
    <dgm:pt modelId="{56D0EC70-59FD-40EC-A73E-48CA7349E2ED}" type="pres">
      <dgm:prSet presAssocID="{361DF1F1-C70C-4A9C-A131-B1160C25A1F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CF752C1B-3382-4362-B16A-87260632F0B2}" srcId="{59EA24FD-8162-459A-989C-30F0E347E5BC}" destId="{CA864F60-5E60-4A95-9164-E6870DF716A9}" srcOrd="0" destOrd="0" parTransId="{D8853605-7BDD-4703-922E-79AFEFC78653}" sibTransId="{EADB4576-C640-4C00-9B84-222E15D90AEE}"/>
    <dgm:cxn modelId="{839AF038-62BC-47D0-BFD5-493DB63478AA}" type="presOf" srcId="{CD3F5B64-7E91-4107-9E5E-B3A24D7D75D1}" destId="{A0C04626-0D54-49DC-8AF6-D4794331137B}" srcOrd="1" destOrd="0" presId="urn:microsoft.com/office/officeart/2005/8/layout/venn1"/>
    <dgm:cxn modelId="{EF179B5D-07EA-4B70-A102-A8952D87BA6A}" type="presOf" srcId="{361DF1F1-C70C-4A9C-A131-B1160C25A1F6}" destId="{56D0EC70-59FD-40EC-A73E-48CA7349E2ED}" srcOrd="1" destOrd="0" presId="urn:microsoft.com/office/officeart/2005/8/layout/venn1"/>
    <dgm:cxn modelId="{66000C5E-0083-468B-8EAC-3712CD3469A5}" srcId="{59EA24FD-8162-459A-989C-30F0E347E5BC}" destId="{CD3F5B64-7E91-4107-9E5E-B3A24D7D75D1}" srcOrd="1" destOrd="0" parTransId="{CA86D16F-63EB-4E45-808E-14522B0DB777}" sibTransId="{758A4205-457D-4D75-A251-BB8DEA48EEAA}"/>
    <dgm:cxn modelId="{7BBA0781-406B-4B9B-B6D3-AECD88FE1D91}" type="presOf" srcId="{59EA24FD-8162-459A-989C-30F0E347E5BC}" destId="{5786A8D0-3718-4E00-9B18-5BC454AB8B47}" srcOrd="0" destOrd="0" presId="urn:microsoft.com/office/officeart/2005/8/layout/venn1"/>
    <dgm:cxn modelId="{1A972C8B-49DA-4EA8-825F-512E9A9167E6}" type="presOf" srcId="{CA864F60-5E60-4A95-9164-E6870DF716A9}" destId="{0E3339A7-3072-447B-8E86-AEFCDF236D4F}" srcOrd="0" destOrd="0" presId="urn:microsoft.com/office/officeart/2005/8/layout/venn1"/>
    <dgm:cxn modelId="{1C398AC4-85CF-4D86-AB5C-F8C0858B7FA2}" srcId="{59EA24FD-8162-459A-989C-30F0E347E5BC}" destId="{361DF1F1-C70C-4A9C-A131-B1160C25A1F6}" srcOrd="2" destOrd="0" parTransId="{69A39898-674F-4511-913E-13769EAADA3D}" sibTransId="{888CEEF3-3C5C-4D33-854F-533525CEF254}"/>
    <dgm:cxn modelId="{DEF795D4-0181-456A-9BCF-DBA966A116A9}" type="presOf" srcId="{CA864F60-5E60-4A95-9164-E6870DF716A9}" destId="{18597623-EBDD-4F3D-8130-3A4178FC1AA4}" srcOrd="1" destOrd="0" presId="urn:microsoft.com/office/officeart/2005/8/layout/venn1"/>
    <dgm:cxn modelId="{0F4711E0-DEE7-4BBD-9C3B-BB3E4C57C272}" type="presOf" srcId="{CD3F5B64-7E91-4107-9E5E-B3A24D7D75D1}" destId="{4EC0BE6C-3481-417C-AFC3-9190804DB625}" srcOrd="0" destOrd="0" presId="urn:microsoft.com/office/officeart/2005/8/layout/venn1"/>
    <dgm:cxn modelId="{4815FCF1-DB16-427D-983D-8F75A657BFB5}" type="presOf" srcId="{361DF1F1-C70C-4A9C-A131-B1160C25A1F6}" destId="{2F508ED8-23DA-4A18-8360-2B28FEC3F721}" srcOrd="0" destOrd="0" presId="urn:microsoft.com/office/officeart/2005/8/layout/venn1"/>
    <dgm:cxn modelId="{421205B6-3EC1-4AC3-99B1-8E28D94997A9}" type="presParOf" srcId="{5786A8D0-3718-4E00-9B18-5BC454AB8B47}" destId="{0E3339A7-3072-447B-8E86-AEFCDF236D4F}" srcOrd="0" destOrd="0" presId="urn:microsoft.com/office/officeart/2005/8/layout/venn1"/>
    <dgm:cxn modelId="{83B4D20A-1887-4CF7-958A-1ED83BC8F989}" type="presParOf" srcId="{5786A8D0-3718-4E00-9B18-5BC454AB8B47}" destId="{18597623-EBDD-4F3D-8130-3A4178FC1AA4}" srcOrd="1" destOrd="0" presId="urn:microsoft.com/office/officeart/2005/8/layout/venn1"/>
    <dgm:cxn modelId="{CB50619A-E6A5-4985-A2FA-CCEDAB47C44D}" type="presParOf" srcId="{5786A8D0-3718-4E00-9B18-5BC454AB8B47}" destId="{4EC0BE6C-3481-417C-AFC3-9190804DB625}" srcOrd="2" destOrd="0" presId="urn:microsoft.com/office/officeart/2005/8/layout/venn1"/>
    <dgm:cxn modelId="{3536E035-9A73-4E91-B944-AC641595012C}" type="presParOf" srcId="{5786A8D0-3718-4E00-9B18-5BC454AB8B47}" destId="{A0C04626-0D54-49DC-8AF6-D4794331137B}" srcOrd="3" destOrd="0" presId="urn:microsoft.com/office/officeart/2005/8/layout/venn1"/>
    <dgm:cxn modelId="{07F544EA-C32A-4063-844F-C9B25877BAD4}" type="presParOf" srcId="{5786A8D0-3718-4E00-9B18-5BC454AB8B47}" destId="{2F508ED8-23DA-4A18-8360-2B28FEC3F721}" srcOrd="4" destOrd="0" presId="urn:microsoft.com/office/officeart/2005/8/layout/venn1"/>
    <dgm:cxn modelId="{36B33140-E855-42A1-A378-C4B347B86564}" type="presParOf" srcId="{5786A8D0-3718-4E00-9B18-5BC454AB8B47}" destId="{56D0EC70-59FD-40EC-A73E-48CA7349E2E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7A9D02-F7FF-41CC-B030-FDBDE71AC7A0}" type="doc">
      <dgm:prSet loTypeId="urn:microsoft.com/office/officeart/2005/8/layout/hProcess9" loCatId="process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el-GR"/>
        </a:p>
      </dgm:t>
    </dgm:pt>
    <dgm:pt modelId="{A6607EA4-53E3-4063-832C-2085E559C457}">
      <dgm:prSet phldrT="[Κείμενο]" phldr="0" custT="1"/>
      <dgm:spPr>
        <a:solidFill>
          <a:srgbClr val="009900"/>
        </a:solidFill>
      </dgm:spPr>
      <dgm:t>
        <a:bodyPr/>
        <a:lstStyle/>
        <a:p>
          <a:r>
            <a: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Πιστοποίηση Γεωργικών Συμβούλων &amp; Φορέων Παροχής Γεωργικών Συμβουλών (ΕΛΓΟ-ΔΗΜΗΤΡΑ</a:t>
          </a:r>
          <a:r>
            <a:rPr lang="el-GR" sz="2100" dirty="0"/>
            <a:t>)</a:t>
          </a:r>
        </a:p>
      </dgm:t>
    </dgm:pt>
    <dgm:pt modelId="{9F8CB0A3-F2DF-49CF-BEC8-EC803D1847C0}" type="parTrans" cxnId="{478F9115-106F-4CF4-8952-973699C825B1}">
      <dgm:prSet/>
      <dgm:spPr/>
      <dgm:t>
        <a:bodyPr/>
        <a:lstStyle/>
        <a:p>
          <a:endParaRPr lang="el-GR"/>
        </a:p>
      </dgm:t>
    </dgm:pt>
    <dgm:pt modelId="{06821A61-3797-4099-ADCD-CAC8A2F821C1}" type="sibTrans" cxnId="{478F9115-106F-4CF4-8952-973699C825B1}">
      <dgm:prSet/>
      <dgm:spPr/>
      <dgm:t>
        <a:bodyPr/>
        <a:lstStyle/>
        <a:p>
          <a:endParaRPr lang="el-GR"/>
        </a:p>
      </dgm:t>
    </dgm:pt>
    <dgm:pt modelId="{AB3E5E71-1697-4B90-B7DB-6676805E4F24}">
      <dgm:prSet phldrT="[Κείμενο]" phldr="0" custT="1"/>
      <dgm:spPr>
        <a:solidFill>
          <a:srgbClr val="33CC33"/>
        </a:solidFill>
      </dgm:spPr>
      <dgm:t>
        <a:bodyPr/>
        <a:lstStyle/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Πρόσκληση Δράσης -</a:t>
          </a:r>
        </a:p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Επιπλέον κριτήρια </a:t>
          </a:r>
          <a:r>
            <a:rPr lang="el-GR" sz="14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επιλεξιμότητας</a:t>
          </a:r>
          <a:r>
            <a:rPr lang="el-G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60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AADAFE1-CF35-4B53-A0F1-20B2920F1A7D}" type="parTrans" cxnId="{C92808CF-49F9-44C9-B8E3-8E8C354919A1}">
      <dgm:prSet/>
      <dgm:spPr/>
      <dgm:t>
        <a:bodyPr/>
        <a:lstStyle/>
        <a:p>
          <a:endParaRPr lang="el-GR"/>
        </a:p>
      </dgm:t>
    </dgm:pt>
    <dgm:pt modelId="{40F0F671-ED64-45A1-85FA-BF1A1AEA8E6D}" type="sibTrans" cxnId="{C92808CF-49F9-44C9-B8E3-8E8C354919A1}">
      <dgm:prSet/>
      <dgm:spPr/>
      <dgm:t>
        <a:bodyPr/>
        <a:lstStyle/>
        <a:p>
          <a:endParaRPr lang="el-GR"/>
        </a:p>
      </dgm:t>
    </dgm:pt>
    <dgm:pt modelId="{5EF14D59-13C9-4420-B9D4-6FD9AA09A551}">
      <dgm:prSet phldrT="[Κείμενο]" phldr="0" custT="1"/>
      <dgm:spPr>
        <a:solidFill>
          <a:srgbClr val="92D050"/>
        </a:solidFill>
      </dgm:spPr>
      <dgm:t>
        <a:bodyPr/>
        <a:lstStyle/>
        <a:p>
          <a:pPr algn="ctr"/>
          <a:r>
            <a:rPr lang="el-G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Πρόσκληση Δράσης -</a:t>
          </a:r>
        </a:p>
        <a:p>
          <a:pPr algn="ctr"/>
          <a:r>
            <a:rPr lang="el-G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Κριτήρια επιλογής:</a:t>
          </a:r>
        </a:p>
      </dgm:t>
    </dgm:pt>
    <dgm:pt modelId="{E7463AB4-3BB3-4056-9193-12BE83C64F9E}" type="parTrans" cxnId="{316BE8DC-A45D-4581-8239-EAF0B40E352D}">
      <dgm:prSet/>
      <dgm:spPr/>
      <dgm:t>
        <a:bodyPr/>
        <a:lstStyle/>
        <a:p>
          <a:endParaRPr lang="el-GR"/>
        </a:p>
      </dgm:t>
    </dgm:pt>
    <dgm:pt modelId="{47C875FB-A883-488E-87CC-4942A4A9ED49}" type="sibTrans" cxnId="{316BE8DC-A45D-4581-8239-EAF0B40E352D}">
      <dgm:prSet/>
      <dgm:spPr/>
      <dgm:t>
        <a:bodyPr/>
        <a:lstStyle/>
        <a:p>
          <a:endParaRPr lang="el-GR"/>
        </a:p>
      </dgm:t>
    </dgm:pt>
    <dgm:pt modelId="{0300EE6B-763A-4508-8446-8FA901D6DECB}">
      <dgm:prSet phldrT="[Κείμενο]"/>
      <dgm:spPr/>
      <dgm:t>
        <a:bodyPr/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el-GR" sz="900" kern="1200" dirty="0"/>
        </a:p>
      </dgm:t>
    </dgm:pt>
    <dgm:pt modelId="{43AF96B4-F5F6-4F00-9350-2594F3FABB19}" type="parTrans" cxnId="{BF382366-06E3-4DCD-ACC4-138F1E9D1F5F}">
      <dgm:prSet/>
      <dgm:spPr/>
      <dgm:t>
        <a:bodyPr/>
        <a:lstStyle/>
        <a:p>
          <a:endParaRPr lang="el-GR"/>
        </a:p>
      </dgm:t>
    </dgm:pt>
    <dgm:pt modelId="{BB42CBA5-B20D-4CDE-BAE4-E746D084EB1F}" type="sibTrans" cxnId="{BF382366-06E3-4DCD-ACC4-138F1E9D1F5F}">
      <dgm:prSet/>
      <dgm:spPr/>
      <dgm:t>
        <a:bodyPr/>
        <a:lstStyle/>
        <a:p>
          <a:endParaRPr lang="el-GR"/>
        </a:p>
      </dgm:t>
    </dgm:pt>
    <dgm:pt modelId="{1BEC7B60-FEEA-4486-9D70-3613B2CEDC77}">
      <dgm:prSet phldrT="[Κείμενο]" custT="1"/>
      <dgm:spPr/>
      <dgm:t>
        <a:bodyPr/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l-G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Τουλάχιστον 3 Γεωργικοί Σύμβουλοι Γεωπόνοι ή 2 Γεωπόνοι &amp; 1 Οικονομολόγος</a:t>
          </a:r>
        </a:p>
      </dgm:t>
    </dgm:pt>
    <dgm:pt modelId="{F2716C8B-1796-44CB-86B1-EC1960A4D194}" type="parTrans" cxnId="{E751047A-CD13-480D-9C07-E08B0CB05A90}">
      <dgm:prSet/>
      <dgm:spPr/>
      <dgm:t>
        <a:bodyPr/>
        <a:lstStyle/>
        <a:p>
          <a:endParaRPr lang="el-GR"/>
        </a:p>
      </dgm:t>
    </dgm:pt>
    <dgm:pt modelId="{6598410C-A967-4768-992F-F82DEE2C1275}" type="sibTrans" cxnId="{E751047A-CD13-480D-9C07-E08B0CB05A90}">
      <dgm:prSet/>
      <dgm:spPr/>
      <dgm:t>
        <a:bodyPr/>
        <a:lstStyle/>
        <a:p>
          <a:endParaRPr lang="el-GR"/>
        </a:p>
      </dgm:t>
    </dgm:pt>
    <dgm:pt modelId="{85B97CCC-162D-4601-BCFD-0563E84CA56D}">
      <dgm:prSet phldrT="[Κείμενο]" custT="1"/>
      <dgm:spPr/>
      <dgm:t>
        <a:bodyPr/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l-G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Υποδομές</a:t>
          </a:r>
        </a:p>
      </dgm:t>
    </dgm:pt>
    <dgm:pt modelId="{692380E7-C739-4D8B-B301-59EDF2331A18}" type="parTrans" cxnId="{97F3C2FF-8DE2-4F6F-BDBF-51FBA3374669}">
      <dgm:prSet/>
      <dgm:spPr/>
      <dgm:t>
        <a:bodyPr/>
        <a:lstStyle/>
        <a:p>
          <a:endParaRPr lang="el-GR"/>
        </a:p>
      </dgm:t>
    </dgm:pt>
    <dgm:pt modelId="{78EA2AD2-2B07-46E9-B607-78B4374090F7}" type="sibTrans" cxnId="{97F3C2FF-8DE2-4F6F-BDBF-51FBA3374669}">
      <dgm:prSet/>
      <dgm:spPr/>
      <dgm:t>
        <a:bodyPr/>
        <a:lstStyle/>
        <a:p>
          <a:endParaRPr lang="el-GR"/>
        </a:p>
      </dgm:t>
    </dgm:pt>
    <dgm:pt modelId="{4B4DE912-8041-4B1C-BA35-1A3E8948753D}">
      <dgm:prSet phldrT="[Κείμενο]" custT="1"/>
      <dgm:spPr/>
      <dgm:t>
        <a:bodyPr/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l-G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Αυτονομία-Ανεξαρτησία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el-GR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7EE1727-99FA-49CE-B4EB-097484E386EF}" type="parTrans" cxnId="{948FBA0E-4859-4E14-B3F7-48F3AD7E7723}">
      <dgm:prSet/>
      <dgm:spPr/>
      <dgm:t>
        <a:bodyPr/>
        <a:lstStyle/>
        <a:p>
          <a:endParaRPr lang="el-GR"/>
        </a:p>
      </dgm:t>
    </dgm:pt>
    <dgm:pt modelId="{E7502F76-7B83-4555-8E00-96C1BDD22133}" type="sibTrans" cxnId="{948FBA0E-4859-4E14-B3F7-48F3AD7E7723}">
      <dgm:prSet/>
      <dgm:spPr/>
      <dgm:t>
        <a:bodyPr/>
        <a:lstStyle/>
        <a:p>
          <a:endParaRPr lang="el-GR"/>
        </a:p>
      </dgm:t>
    </dgm:pt>
    <dgm:pt modelId="{7AF356B2-BDE3-40D3-A2DE-36597B5A50CC}">
      <dgm:prSet phldrT="[Κείμενο]" custT="1"/>
      <dgm:spPr/>
      <dgm:t>
        <a:bodyPr/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l-G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Εγκατάσταση στην Περιφέρεια</a:t>
          </a:r>
        </a:p>
      </dgm:t>
    </dgm:pt>
    <dgm:pt modelId="{F5D164C3-5146-4E97-8D86-B7D378149EEF}" type="parTrans" cxnId="{4F95A0D9-0001-4685-A518-1D76C3D843E9}">
      <dgm:prSet/>
      <dgm:spPr/>
      <dgm:t>
        <a:bodyPr/>
        <a:lstStyle/>
        <a:p>
          <a:endParaRPr lang="el-GR"/>
        </a:p>
      </dgm:t>
    </dgm:pt>
    <dgm:pt modelId="{84EF8E63-9B56-44F3-B07B-3A000F207440}" type="sibTrans" cxnId="{4F95A0D9-0001-4685-A518-1D76C3D843E9}">
      <dgm:prSet/>
      <dgm:spPr/>
      <dgm:t>
        <a:bodyPr/>
        <a:lstStyle/>
        <a:p>
          <a:endParaRPr lang="el-GR"/>
        </a:p>
      </dgm:t>
    </dgm:pt>
    <dgm:pt modelId="{ABFB8AAA-7422-4432-BFC8-D8F22342F5D5}">
      <dgm:prSet phldrT="[Κείμενο]" custT="1"/>
      <dgm:spPr/>
      <dgm:t>
        <a:bodyPr/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l-G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ΚΑΔ</a:t>
          </a:r>
        </a:p>
      </dgm:t>
    </dgm:pt>
    <dgm:pt modelId="{874CFDE4-4067-4C8A-96B3-EB234752943E}" type="parTrans" cxnId="{3CDC1A62-C1D2-46D4-B373-F73DEA0A5567}">
      <dgm:prSet/>
      <dgm:spPr/>
      <dgm:t>
        <a:bodyPr/>
        <a:lstStyle/>
        <a:p>
          <a:endParaRPr lang="el-GR"/>
        </a:p>
      </dgm:t>
    </dgm:pt>
    <dgm:pt modelId="{ED9E0482-8D83-4541-9F4D-79805DC85B66}" type="sibTrans" cxnId="{3CDC1A62-C1D2-46D4-B373-F73DEA0A5567}">
      <dgm:prSet/>
      <dgm:spPr/>
      <dgm:t>
        <a:bodyPr/>
        <a:lstStyle/>
        <a:p>
          <a:endParaRPr lang="el-GR"/>
        </a:p>
      </dgm:t>
    </dgm:pt>
    <dgm:pt modelId="{135DE494-AF98-4370-AE5B-6C826A21B28E}">
      <dgm:prSet phldrT="[Κείμενο]" phldr="0" custT="1"/>
      <dgm:spPr/>
      <dgm:t>
        <a:bodyPr/>
        <a:lstStyle/>
        <a:p>
          <a:pPr algn="l"/>
          <a:r>
            <a:rPr lang="el-G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Χαρακτηριστικά ομάδας στόχου</a:t>
          </a:r>
        </a:p>
      </dgm:t>
    </dgm:pt>
    <dgm:pt modelId="{4ECFD17F-66A6-4D28-B469-80BB48738984}" type="parTrans" cxnId="{EB0DAB14-F364-4B23-A08C-11242AAFD289}">
      <dgm:prSet/>
      <dgm:spPr/>
      <dgm:t>
        <a:bodyPr/>
        <a:lstStyle/>
        <a:p>
          <a:endParaRPr lang="el-GR"/>
        </a:p>
      </dgm:t>
    </dgm:pt>
    <dgm:pt modelId="{3A8C7994-BD37-496B-ABE0-1EF5DEAB13E0}" type="sibTrans" cxnId="{EB0DAB14-F364-4B23-A08C-11242AAFD289}">
      <dgm:prSet/>
      <dgm:spPr/>
      <dgm:t>
        <a:bodyPr/>
        <a:lstStyle/>
        <a:p>
          <a:endParaRPr lang="el-GR"/>
        </a:p>
      </dgm:t>
    </dgm:pt>
    <dgm:pt modelId="{931A3163-9ACA-404A-ABD9-8D34560365D5}">
      <dgm:prSet phldrT="[Κείμενο]" phldr="0" custT="1"/>
      <dgm:spPr/>
      <dgm:t>
        <a:bodyPr/>
        <a:lstStyle/>
        <a:p>
          <a:pPr algn="l"/>
          <a:r>
            <a:rPr lang="el-GR" sz="1600" b="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Εμπειρία/εξειδίκευση Γεωργικών Συμβούλων</a:t>
          </a:r>
        </a:p>
      </dgm:t>
    </dgm:pt>
    <dgm:pt modelId="{4EDF2844-5B67-4113-AE7F-E131F108A040}" type="parTrans" cxnId="{5D407D38-7BEA-4912-A4F4-2F7E7FE5AAEE}">
      <dgm:prSet/>
      <dgm:spPr/>
      <dgm:t>
        <a:bodyPr/>
        <a:lstStyle/>
        <a:p>
          <a:endParaRPr lang="el-GR"/>
        </a:p>
      </dgm:t>
    </dgm:pt>
    <dgm:pt modelId="{87707BD6-29E8-437B-AFA3-984BCDA53D5D}" type="sibTrans" cxnId="{5D407D38-7BEA-4912-A4F4-2F7E7FE5AAEE}">
      <dgm:prSet/>
      <dgm:spPr/>
      <dgm:t>
        <a:bodyPr/>
        <a:lstStyle/>
        <a:p>
          <a:endParaRPr lang="el-GR"/>
        </a:p>
      </dgm:t>
    </dgm:pt>
    <dgm:pt modelId="{F9005AC9-93E4-4F3B-B9D7-5066EAE67F05}">
      <dgm:prSet phldrT="[Κείμενο]" phldr="0" custT="1"/>
      <dgm:spPr/>
      <dgm:t>
        <a:bodyPr/>
        <a:lstStyle/>
        <a:p>
          <a:pPr algn="l"/>
          <a:r>
            <a:rPr lang="el-GR" sz="1600" b="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Συμμετοχή σε έργα (έρευνα-καινοτομία) </a:t>
          </a:r>
        </a:p>
      </dgm:t>
    </dgm:pt>
    <dgm:pt modelId="{2E3D8C13-054E-4F3E-96E7-4D5EAA0D8A49}" type="parTrans" cxnId="{4C803F75-AFD1-407A-99A8-23544CB86192}">
      <dgm:prSet/>
      <dgm:spPr/>
      <dgm:t>
        <a:bodyPr/>
        <a:lstStyle/>
        <a:p>
          <a:endParaRPr lang="el-GR"/>
        </a:p>
      </dgm:t>
    </dgm:pt>
    <dgm:pt modelId="{3498B126-1BDC-45C6-9F6C-77ED293461A9}" type="sibTrans" cxnId="{4C803F75-AFD1-407A-99A8-23544CB86192}">
      <dgm:prSet/>
      <dgm:spPr/>
      <dgm:t>
        <a:bodyPr/>
        <a:lstStyle/>
        <a:p>
          <a:endParaRPr lang="el-GR"/>
        </a:p>
      </dgm:t>
    </dgm:pt>
    <dgm:pt modelId="{065766EE-B83F-4640-B8A8-A89BAC74A0CF}" type="pres">
      <dgm:prSet presAssocID="{1A7A9D02-F7FF-41CC-B030-FDBDE71AC7A0}" presName="CompostProcess" presStyleCnt="0">
        <dgm:presLayoutVars>
          <dgm:dir/>
          <dgm:resizeHandles val="exact"/>
        </dgm:presLayoutVars>
      </dgm:prSet>
      <dgm:spPr/>
    </dgm:pt>
    <dgm:pt modelId="{FE509499-120D-4889-9EFB-4612C7786883}" type="pres">
      <dgm:prSet presAssocID="{1A7A9D02-F7FF-41CC-B030-FDBDE71AC7A0}" presName="arrow" presStyleLbl="bgShp" presStyleIdx="0" presStyleCnt="1" custScaleX="109815"/>
      <dgm:spPr/>
    </dgm:pt>
    <dgm:pt modelId="{9CC1B24F-C54F-4A4B-9FED-C5D1266805F8}" type="pres">
      <dgm:prSet presAssocID="{1A7A9D02-F7FF-41CC-B030-FDBDE71AC7A0}" presName="linearProcess" presStyleCnt="0"/>
      <dgm:spPr/>
    </dgm:pt>
    <dgm:pt modelId="{EA2AF2A3-C7FF-4486-9099-781B259B54CA}" type="pres">
      <dgm:prSet presAssocID="{A6607EA4-53E3-4063-832C-2085E559C457}" presName="textNode" presStyleLbl="node1" presStyleIdx="0" presStyleCnt="3" custScaleY="140042">
        <dgm:presLayoutVars>
          <dgm:bulletEnabled val="1"/>
        </dgm:presLayoutVars>
      </dgm:prSet>
      <dgm:spPr/>
    </dgm:pt>
    <dgm:pt modelId="{32A1360A-69AF-4695-8748-4517A20EB84A}" type="pres">
      <dgm:prSet presAssocID="{06821A61-3797-4099-ADCD-CAC8A2F821C1}" presName="sibTrans" presStyleCnt="0"/>
      <dgm:spPr/>
    </dgm:pt>
    <dgm:pt modelId="{72DE7253-4AA2-4143-BA46-D62513B40A97}" type="pres">
      <dgm:prSet presAssocID="{AB3E5E71-1697-4B90-B7DB-6676805E4F24}" presName="textNode" presStyleLbl="node1" presStyleIdx="1" presStyleCnt="3" custScaleY="140042">
        <dgm:presLayoutVars>
          <dgm:bulletEnabled val="1"/>
        </dgm:presLayoutVars>
      </dgm:prSet>
      <dgm:spPr/>
    </dgm:pt>
    <dgm:pt modelId="{B9697757-9BD4-4ACE-80F6-C30604350F6B}" type="pres">
      <dgm:prSet presAssocID="{40F0F671-ED64-45A1-85FA-BF1A1AEA8E6D}" presName="sibTrans" presStyleCnt="0"/>
      <dgm:spPr/>
    </dgm:pt>
    <dgm:pt modelId="{2379DBC3-F4CB-475A-AA5F-E0EC34C66E68}" type="pres">
      <dgm:prSet presAssocID="{5EF14D59-13C9-4420-B9D4-6FD9AA09A551}" presName="textNode" presStyleLbl="node1" presStyleIdx="2" presStyleCnt="3" custScaleY="140042">
        <dgm:presLayoutVars>
          <dgm:bulletEnabled val="1"/>
        </dgm:presLayoutVars>
      </dgm:prSet>
      <dgm:spPr/>
    </dgm:pt>
  </dgm:ptLst>
  <dgm:cxnLst>
    <dgm:cxn modelId="{ECD32A02-4442-4560-98BC-1E65E0EDB5B8}" type="presOf" srcId="{4B4DE912-8041-4B1C-BA35-1A3E8948753D}" destId="{72DE7253-4AA2-4143-BA46-D62513B40A97}" srcOrd="0" destOrd="5" presId="urn:microsoft.com/office/officeart/2005/8/layout/hProcess9"/>
    <dgm:cxn modelId="{948FBA0E-4859-4E14-B3F7-48F3AD7E7723}" srcId="{AB3E5E71-1697-4B90-B7DB-6676805E4F24}" destId="{4B4DE912-8041-4B1C-BA35-1A3E8948753D}" srcOrd="4" destOrd="0" parTransId="{E7EE1727-99FA-49CE-B4EB-097484E386EF}" sibTransId="{E7502F76-7B83-4555-8E00-96C1BDD22133}"/>
    <dgm:cxn modelId="{EB0DAB14-F364-4B23-A08C-11242AAFD289}" srcId="{5EF14D59-13C9-4420-B9D4-6FD9AA09A551}" destId="{135DE494-AF98-4370-AE5B-6C826A21B28E}" srcOrd="0" destOrd="0" parTransId="{4ECFD17F-66A6-4D28-B469-80BB48738984}" sibTransId="{3A8C7994-BD37-496B-ABE0-1EF5DEAB13E0}"/>
    <dgm:cxn modelId="{478F9115-106F-4CF4-8952-973699C825B1}" srcId="{1A7A9D02-F7FF-41CC-B030-FDBDE71AC7A0}" destId="{A6607EA4-53E3-4063-832C-2085E559C457}" srcOrd="0" destOrd="0" parTransId="{9F8CB0A3-F2DF-49CF-BEC8-EC803D1847C0}" sibTransId="{06821A61-3797-4099-ADCD-CAC8A2F821C1}"/>
    <dgm:cxn modelId="{BD772518-099B-4ECD-AAA1-F3A8F5FC84C0}" type="presOf" srcId="{ABFB8AAA-7422-4432-BFC8-D8F22342F5D5}" destId="{72DE7253-4AA2-4143-BA46-D62513B40A97}" srcOrd="0" destOrd="1" presId="urn:microsoft.com/office/officeart/2005/8/layout/hProcess9"/>
    <dgm:cxn modelId="{A171D630-BD88-4DF3-9B92-47C215530A60}" type="presOf" srcId="{1BEC7B60-FEEA-4486-9D70-3613B2CEDC77}" destId="{72DE7253-4AA2-4143-BA46-D62513B40A97}" srcOrd="0" destOrd="3" presId="urn:microsoft.com/office/officeart/2005/8/layout/hProcess9"/>
    <dgm:cxn modelId="{5D407D38-7BEA-4912-A4F4-2F7E7FE5AAEE}" srcId="{5EF14D59-13C9-4420-B9D4-6FD9AA09A551}" destId="{931A3163-9ACA-404A-ABD9-8D34560365D5}" srcOrd="1" destOrd="0" parTransId="{4EDF2844-5B67-4113-AE7F-E131F108A040}" sibTransId="{87707BD6-29E8-437B-AFA3-984BCDA53D5D}"/>
    <dgm:cxn modelId="{857BF33B-8368-4C58-AF1D-39B46743E66A}" type="presOf" srcId="{5EF14D59-13C9-4420-B9D4-6FD9AA09A551}" destId="{2379DBC3-F4CB-475A-AA5F-E0EC34C66E68}" srcOrd="0" destOrd="0" presId="urn:microsoft.com/office/officeart/2005/8/layout/hProcess9"/>
    <dgm:cxn modelId="{3CDC1A62-C1D2-46D4-B373-F73DEA0A5567}" srcId="{AB3E5E71-1697-4B90-B7DB-6676805E4F24}" destId="{ABFB8AAA-7422-4432-BFC8-D8F22342F5D5}" srcOrd="0" destOrd="0" parTransId="{874CFDE4-4067-4C8A-96B3-EB234752943E}" sibTransId="{ED9E0482-8D83-4541-9F4D-79805DC85B66}"/>
    <dgm:cxn modelId="{9D4D4942-A025-4CFD-A834-33ACD301AD19}" type="presOf" srcId="{0300EE6B-763A-4508-8446-8FA901D6DECB}" destId="{72DE7253-4AA2-4143-BA46-D62513B40A97}" srcOrd="0" destOrd="6" presId="urn:microsoft.com/office/officeart/2005/8/layout/hProcess9"/>
    <dgm:cxn modelId="{BF382366-06E3-4DCD-ACC4-138F1E9D1F5F}" srcId="{AB3E5E71-1697-4B90-B7DB-6676805E4F24}" destId="{0300EE6B-763A-4508-8446-8FA901D6DECB}" srcOrd="5" destOrd="0" parTransId="{43AF96B4-F5F6-4F00-9350-2594F3FABB19}" sibTransId="{BB42CBA5-B20D-4CDE-BAE4-E746D084EB1F}"/>
    <dgm:cxn modelId="{E642AA68-9120-45DB-AA71-E26B1CB1A992}" type="presOf" srcId="{1A7A9D02-F7FF-41CC-B030-FDBDE71AC7A0}" destId="{065766EE-B83F-4640-B8A8-A89BAC74A0CF}" srcOrd="0" destOrd="0" presId="urn:microsoft.com/office/officeart/2005/8/layout/hProcess9"/>
    <dgm:cxn modelId="{590FAC54-204F-4252-B1C1-9251A7B4ABC6}" type="presOf" srcId="{85B97CCC-162D-4601-BCFD-0563E84CA56D}" destId="{72DE7253-4AA2-4143-BA46-D62513B40A97}" srcOrd="0" destOrd="4" presId="urn:microsoft.com/office/officeart/2005/8/layout/hProcess9"/>
    <dgm:cxn modelId="{4C803F75-AFD1-407A-99A8-23544CB86192}" srcId="{5EF14D59-13C9-4420-B9D4-6FD9AA09A551}" destId="{F9005AC9-93E4-4F3B-B9D7-5066EAE67F05}" srcOrd="2" destOrd="0" parTransId="{2E3D8C13-054E-4F3E-96E7-4D5EAA0D8A49}" sibTransId="{3498B126-1BDC-45C6-9F6C-77ED293461A9}"/>
    <dgm:cxn modelId="{ED0B0B76-48E0-4483-B8BB-5146115D2C4F}" type="presOf" srcId="{931A3163-9ACA-404A-ABD9-8D34560365D5}" destId="{2379DBC3-F4CB-475A-AA5F-E0EC34C66E68}" srcOrd="0" destOrd="2" presId="urn:microsoft.com/office/officeart/2005/8/layout/hProcess9"/>
    <dgm:cxn modelId="{E751047A-CD13-480D-9C07-E08B0CB05A90}" srcId="{AB3E5E71-1697-4B90-B7DB-6676805E4F24}" destId="{1BEC7B60-FEEA-4486-9D70-3613B2CEDC77}" srcOrd="2" destOrd="0" parTransId="{F2716C8B-1796-44CB-86B1-EC1960A4D194}" sibTransId="{6598410C-A967-4768-992F-F82DEE2C1275}"/>
    <dgm:cxn modelId="{F386E97E-412D-448B-B1A5-4E542BA870AC}" type="presOf" srcId="{135DE494-AF98-4370-AE5B-6C826A21B28E}" destId="{2379DBC3-F4CB-475A-AA5F-E0EC34C66E68}" srcOrd="0" destOrd="1" presId="urn:microsoft.com/office/officeart/2005/8/layout/hProcess9"/>
    <dgm:cxn modelId="{D5A5409B-7C9A-4615-8F43-88E3C58D21B4}" type="presOf" srcId="{7AF356B2-BDE3-40D3-A2DE-36597B5A50CC}" destId="{72DE7253-4AA2-4143-BA46-D62513B40A97}" srcOrd="0" destOrd="2" presId="urn:microsoft.com/office/officeart/2005/8/layout/hProcess9"/>
    <dgm:cxn modelId="{3F10DB9F-DE79-4B6D-986A-DA06F40AB51C}" type="presOf" srcId="{AB3E5E71-1697-4B90-B7DB-6676805E4F24}" destId="{72DE7253-4AA2-4143-BA46-D62513B40A97}" srcOrd="0" destOrd="0" presId="urn:microsoft.com/office/officeart/2005/8/layout/hProcess9"/>
    <dgm:cxn modelId="{C92808CF-49F9-44C9-B8E3-8E8C354919A1}" srcId="{1A7A9D02-F7FF-41CC-B030-FDBDE71AC7A0}" destId="{AB3E5E71-1697-4B90-B7DB-6676805E4F24}" srcOrd="1" destOrd="0" parTransId="{1AADAFE1-CF35-4B53-A0F1-20B2920F1A7D}" sibTransId="{40F0F671-ED64-45A1-85FA-BF1A1AEA8E6D}"/>
    <dgm:cxn modelId="{3AC867D1-E364-4C18-A888-B2558B55D51C}" type="presOf" srcId="{F9005AC9-93E4-4F3B-B9D7-5066EAE67F05}" destId="{2379DBC3-F4CB-475A-AA5F-E0EC34C66E68}" srcOrd="0" destOrd="3" presId="urn:microsoft.com/office/officeart/2005/8/layout/hProcess9"/>
    <dgm:cxn modelId="{4F95A0D9-0001-4685-A518-1D76C3D843E9}" srcId="{AB3E5E71-1697-4B90-B7DB-6676805E4F24}" destId="{7AF356B2-BDE3-40D3-A2DE-36597B5A50CC}" srcOrd="1" destOrd="0" parTransId="{F5D164C3-5146-4E97-8D86-B7D378149EEF}" sibTransId="{84EF8E63-9B56-44F3-B07B-3A000F207440}"/>
    <dgm:cxn modelId="{316BE8DC-A45D-4581-8239-EAF0B40E352D}" srcId="{1A7A9D02-F7FF-41CC-B030-FDBDE71AC7A0}" destId="{5EF14D59-13C9-4420-B9D4-6FD9AA09A551}" srcOrd="2" destOrd="0" parTransId="{E7463AB4-3BB3-4056-9193-12BE83C64F9E}" sibTransId="{47C875FB-A883-488E-87CC-4942A4A9ED49}"/>
    <dgm:cxn modelId="{F6BD30E0-5DEE-41B0-895C-993710A400A9}" type="presOf" srcId="{A6607EA4-53E3-4063-832C-2085E559C457}" destId="{EA2AF2A3-C7FF-4486-9099-781B259B54CA}" srcOrd="0" destOrd="0" presId="urn:microsoft.com/office/officeart/2005/8/layout/hProcess9"/>
    <dgm:cxn modelId="{97F3C2FF-8DE2-4F6F-BDBF-51FBA3374669}" srcId="{AB3E5E71-1697-4B90-B7DB-6676805E4F24}" destId="{85B97CCC-162D-4601-BCFD-0563E84CA56D}" srcOrd="3" destOrd="0" parTransId="{692380E7-C739-4D8B-B301-59EDF2331A18}" sibTransId="{78EA2AD2-2B07-46E9-B607-78B4374090F7}"/>
    <dgm:cxn modelId="{8601FFCB-F1FD-4748-8C21-C9B84C32B5D5}" type="presParOf" srcId="{065766EE-B83F-4640-B8A8-A89BAC74A0CF}" destId="{FE509499-120D-4889-9EFB-4612C7786883}" srcOrd="0" destOrd="0" presId="urn:microsoft.com/office/officeart/2005/8/layout/hProcess9"/>
    <dgm:cxn modelId="{F9F833F7-4552-42AC-B5AA-1F9530D6B80E}" type="presParOf" srcId="{065766EE-B83F-4640-B8A8-A89BAC74A0CF}" destId="{9CC1B24F-C54F-4A4B-9FED-C5D1266805F8}" srcOrd="1" destOrd="0" presId="urn:microsoft.com/office/officeart/2005/8/layout/hProcess9"/>
    <dgm:cxn modelId="{0E5F9509-1D75-4197-8B08-C9C108799BB4}" type="presParOf" srcId="{9CC1B24F-C54F-4A4B-9FED-C5D1266805F8}" destId="{EA2AF2A3-C7FF-4486-9099-781B259B54CA}" srcOrd="0" destOrd="0" presId="urn:microsoft.com/office/officeart/2005/8/layout/hProcess9"/>
    <dgm:cxn modelId="{152693FF-2733-4171-B722-746D133C7540}" type="presParOf" srcId="{9CC1B24F-C54F-4A4B-9FED-C5D1266805F8}" destId="{32A1360A-69AF-4695-8748-4517A20EB84A}" srcOrd="1" destOrd="0" presId="urn:microsoft.com/office/officeart/2005/8/layout/hProcess9"/>
    <dgm:cxn modelId="{91D3742D-F6BF-4825-B0B6-688266665250}" type="presParOf" srcId="{9CC1B24F-C54F-4A4B-9FED-C5D1266805F8}" destId="{72DE7253-4AA2-4143-BA46-D62513B40A97}" srcOrd="2" destOrd="0" presId="urn:microsoft.com/office/officeart/2005/8/layout/hProcess9"/>
    <dgm:cxn modelId="{C4DBC24A-D2C2-4399-8E4C-301D3B5E6294}" type="presParOf" srcId="{9CC1B24F-C54F-4A4B-9FED-C5D1266805F8}" destId="{B9697757-9BD4-4ACE-80F6-C30604350F6B}" srcOrd="3" destOrd="0" presId="urn:microsoft.com/office/officeart/2005/8/layout/hProcess9"/>
    <dgm:cxn modelId="{BC9DFA21-1B9E-4B87-9EDD-0494E5F08E7D}" type="presParOf" srcId="{9CC1B24F-C54F-4A4B-9FED-C5D1266805F8}" destId="{2379DBC3-F4CB-475A-AA5F-E0EC34C66E68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DC3B3D-5A05-4CB9-AED7-5303413003A4}">
      <dsp:nvSpPr>
        <dsp:cNvPr id="0" name=""/>
        <dsp:cNvSpPr/>
      </dsp:nvSpPr>
      <dsp:spPr>
        <a:xfrm>
          <a:off x="0" y="696933"/>
          <a:ext cx="8128000" cy="1216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Δράση 1: Παροχή συμβουλών</a:t>
          </a:r>
        </a:p>
      </dsp:txBody>
      <dsp:txXfrm>
        <a:off x="59399" y="756332"/>
        <a:ext cx="8009202" cy="1098002"/>
      </dsp:txXfrm>
    </dsp:sp>
    <dsp:sp modelId="{E9D5754C-9BB7-4CA3-942E-2106CB72F762}">
      <dsp:nvSpPr>
        <dsp:cNvPr id="0" name=""/>
        <dsp:cNvSpPr/>
      </dsp:nvSpPr>
      <dsp:spPr>
        <a:xfrm>
          <a:off x="0" y="2100933"/>
          <a:ext cx="8128000" cy="1216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Δράση 2: Εκπαίδευση-Κατάρτιση των πιστοποιημένων Γεωργικών Συμβούλων</a:t>
          </a:r>
        </a:p>
      </dsp:txBody>
      <dsp:txXfrm>
        <a:off x="59399" y="2160332"/>
        <a:ext cx="8009202" cy="1098002"/>
      </dsp:txXfrm>
    </dsp:sp>
    <dsp:sp modelId="{6F9D89AE-17B5-4094-944C-2233D2B7DDAA}">
      <dsp:nvSpPr>
        <dsp:cNvPr id="0" name=""/>
        <dsp:cNvSpPr/>
      </dsp:nvSpPr>
      <dsp:spPr>
        <a:xfrm>
          <a:off x="0" y="3504933"/>
          <a:ext cx="8128000" cy="1216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Συνεχιζόμενες πράξεις </a:t>
          </a:r>
          <a:r>
            <a:rPr lang="el-GR" sz="28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υπο</a:t>
          </a:r>
          <a:r>
            <a:rPr lang="el-GR" sz="2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-Μέτρου 2.1</a:t>
          </a:r>
        </a:p>
      </dsp:txBody>
      <dsp:txXfrm>
        <a:off x="59399" y="3564332"/>
        <a:ext cx="8009202" cy="1098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3339A7-3072-447B-8E86-AEFCDF236D4F}">
      <dsp:nvSpPr>
        <dsp:cNvPr id="0" name=""/>
        <dsp:cNvSpPr/>
      </dsp:nvSpPr>
      <dsp:spPr>
        <a:xfrm>
          <a:off x="1877694" y="26723"/>
          <a:ext cx="1282711" cy="1282711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Π3-78.2</a:t>
          </a:r>
        </a:p>
      </dsp:txBody>
      <dsp:txXfrm>
        <a:off x="2048722" y="251197"/>
        <a:ext cx="940655" cy="577220"/>
      </dsp:txXfrm>
    </dsp:sp>
    <dsp:sp modelId="{4EC0BE6C-3481-417C-AFC3-9190804DB625}">
      <dsp:nvSpPr>
        <dsp:cNvPr id="0" name=""/>
        <dsp:cNvSpPr/>
      </dsp:nvSpPr>
      <dsp:spPr>
        <a:xfrm>
          <a:off x="2340539" y="828418"/>
          <a:ext cx="1282711" cy="1282711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Π3.77.3-1</a:t>
          </a:r>
        </a:p>
      </dsp:txBody>
      <dsp:txXfrm>
        <a:off x="2732835" y="1159785"/>
        <a:ext cx="769627" cy="705491"/>
      </dsp:txXfrm>
    </dsp:sp>
    <dsp:sp modelId="{2F508ED8-23DA-4A18-8360-2B28FEC3F721}">
      <dsp:nvSpPr>
        <dsp:cNvPr id="0" name=""/>
        <dsp:cNvSpPr/>
      </dsp:nvSpPr>
      <dsp:spPr>
        <a:xfrm>
          <a:off x="1414848" y="828418"/>
          <a:ext cx="1282711" cy="1282711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Π3.78.1</a:t>
          </a:r>
        </a:p>
      </dsp:txBody>
      <dsp:txXfrm>
        <a:off x="1535637" y="1159785"/>
        <a:ext cx="769627" cy="7054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509499-120D-4889-9EFB-4612C7786883}">
      <dsp:nvSpPr>
        <dsp:cNvPr id="0" name=""/>
        <dsp:cNvSpPr/>
      </dsp:nvSpPr>
      <dsp:spPr>
        <a:xfrm>
          <a:off x="311064" y="0"/>
          <a:ext cx="8722992" cy="4177318"/>
        </a:xfrm>
        <a:prstGeom prst="rightArrow">
          <a:avLst/>
        </a:prstGeom>
        <a:solidFill>
          <a:schemeClr val="accent5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2AF2A3-C7FF-4486-9099-781B259B54CA}">
      <dsp:nvSpPr>
        <dsp:cNvPr id="0" name=""/>
        <dsp:cNvSpPr/>
      </dsp:nvSpPr>
      <dsp:spPr>
        <a:xfrm>
          <a:off x="791" y="918659"/>
          <a:ext cx="2969407" cy="2339999"/>
        </a:xfrm>
        <a:prstGeom prst="roundRect">
          <a:avLst/>
        </a:prstGeom>
        <a:solidFill>
          <a:srgbClr val="0099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Πιστοποίηση Γεωργικών Συμβούλων &amp; Φορέων Παροχής Γεωργικών Συμβουλών (ΕΛΓΟ-ΔΗΜΗΤΡΑ</a:t>
          </a:r>
          <a:r>
            <a:rPr lang="el-GR" sz="2100" kern="1200" dirty="0"/>
            <a:t>)</a:t>
          </a:r>
        </a:p>
      </dsp:txBody>
      <dsp:txXfrm>
        <a:off x="115020" y="1032888"/>
        <a:ext cx="2740949" cy="2111541"/>
      </dsp:txXfrm>
    </dsp:sp>
    <dsp:sp modelId="{72DE7253-4AA2-4143-BA46-D62513B40A97}">
      <dsp:nvSpPr>
        <dsp:cNvPr id="0" name=""/>
        <dsp:cNvSpPr/>
      </dsp:nvSpPr>
      <dsp:spPr>
        <a:xfrm>
          <a:off x="3187856" y="918659"/>
          <a:ext cx="2969407" cy="2339999"/>
        </a:xfrm>
        <a:prstGeom prst="roundRect">
          <a:avLst/>
        </a:prstGeom>
        <a:solidFill>
          <a:srgbClr val="33CC33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Πρόσκληση Δράσης -</a:t>
          </a:r>
        </a:p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Επιπλέον κριτήρια </a:t>
          </a:r>
          <a:r>
            <a:rPr lang="el-GR" sz="14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επιλεξιμότητας</a:t>
          </a:r>
          <a:r>
            <a:rPr lang="el-G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l-GR" sz="60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ΚΑΔ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Εγκατάσταση στην Περιφέρεια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Τουλάχιστον 3 Γεωργικοί Σύμβουλοι Γεωπόνοι ή 2 Γεωπόνοι &amp; 1 Οικονομολόγος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Υποδομές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Αυτονομία-Ανεξαρτησία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1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900" kern="1200" dirty="0"/>
        </a:p>
      </dsp:txBody>
      <dsp:txXfrm>
        <a:off x="3302085" y="1032888"/>
        <a:ext cx="2740949" cy="2111541"/>
      </dsp:txXfrm>
    </dsp:sp>
    <dsp:sp modelId="{2379DBC3-F4CB-475A-AA5F-E0EC34C66E68}">
      <dsp:nvSpPr>
        <dsp:cNvPr id="0" name=""/>
        <dsp:cNvSpPr/>
      </dsp:nvSpPr>
      <dsp:spPr>
        <a:xfrm>
          <a:off x="6374921" y="918659"/>
          <a:ext cx="2969407" cy="2339999"/>
        </a:xfrm>
        <a:prstGeom prst="roundRect">
          <a:avLst/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Πρόσκληση Δράσης -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Κριτήρια επιλογής: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Χαρακτηριστικά ομάδας στόχου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0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Εμπειρία/εξειδίκευση Γεωργικών Συμβούλων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0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Συμμετοχή σε έργα (έρευνα-καινοτομία) </a:t>
          </a:r>
        </a:p>
      </dsp:txBody>
      <dsp:txXfrm>
        <a:off x="6489150" y="1032888"/>
        <a:ext cx="2740949" cy="21115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24/6/2026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4092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24/6/2026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715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24/6/2026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3544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24/6/2026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1559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24/6/2026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0088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24/6/2026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2518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24/6/2026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8279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24/6/2026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6860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24/6/2026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319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24/6/2026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3156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24/6/2026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6757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24/6/2026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6425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24/6/2026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3153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24/6/2026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2767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24/6/2026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5123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24/6/2026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767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C5944-05A2-46C1-A228-3184B62DC0DE}" type="datetimeFigureOut">
              <a:rPr lang="el-GR" smtClean="0"/>
              <a:t>24/6/2026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48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2.svg"/><Relationship Id="rId12" Type="http://schemas.microsoft.com/office/2007/relationships/diagramDrawing" Target="../diagrams/drawing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diagramColors" Target="../diagrams/colors2.xml"/><Relationship Id="rId5" Type="http://schemas.openxmlformats.org/officeDocument/2006/relationships/diagramColors" Target="../diagrams/colors1.xml"/><Relationship Id="rId10" Type="http://schemas.openxmlformats.org/officeDocument/2006/relationships/diagramQuickStyle" Target="../diagrams/quickStyle2.xml"/><Relationship Id="rId4" Type="http://schemas.openxmlformats.org/officeDocument/2006/relationships/diagramQuickStyle" Target="../diagrams/quickStyle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D10B76C2-AE51-9B6C-AEF6-76413BD6D2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437" y="5651653"/>
            <a:ext cx="9406108" cy="8904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  <a:reflection endPos="0" dist="50800" dir="5400000" sy="-100000" algn="bl" rotWithShape="0"/>
          </a:effectLst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7E42748C-A821-5919-1304-503059B71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4163" y="1948070"/>
            <a:ext cx="9748939" cy="123905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Πλαίσιο εφαρμογής Δράσης Π3-78.2-1 του ΣΣ ΚΑΠ για την παροχή γεωργικών συμβουλών</a:t>
            </a:r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FD7D329-AC42-A785-0D38-83190E9B7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1992" y="3576731"/>
            <a:ext cx="8915399" cy="1925571"/>
          </a:xfrm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ΥΠΟΥΡΓΕΙΟ ΑΓΡΟΤΙΚΗΣ ΑΝΑΠΤΥΞΗΣ ΚΑΙ ΤΡΟΦΙΜΩΝ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ΓΕΝΙΚΗ ΓΡΑΜΜΑΤΕΙΑ ΕΝΩΣΙΑΚΩΝ ΠΟΡΩΝ ΚΑΙ ΥΠΟΔΟΜΩΝ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ΕΙΔΙΚΗ ΥΠΗΡΕΣΙΑ ΕΦΑΡΜΟΓΗΣ ΠΑΑ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ΜΟΝΑΔΑ ΕΚΠΑΙΔΕΥΣΗΣ, ΚΑΤΑΡΤΙΣΗΣ ΚΑΙ ΓΕΩΡΓΙΚΩΝ ΣΥΜΒΟΥΛΩΝ</a:t>
            </a:r>
          </a:p>
          <a:p>
            <a:pPr algn="ctr" defTabSz="914400">
              <a:spcBef>
                <a:spcPct val="20000"/>
              </a:spcBef>
              <a:buClrTx/>
              <a:defRPr/>
            </a:pPr>
            <a:r>
              <a:rPr lang="el-GR" sz="1600" b="1" dirty="0">
                <a:solidFill>
                  <a:prstClr val="black">
                    <a:tint val="75000"/>
                  </a:prstClr>
                </a:solidFill>
                <a:latin typeface="Calibri"/>
              </a:rPr>
              <a:t>Ημερίδα </a:t>
            </a:r>
            <a:r>
              <a:rPr lang="en-US" sz="1600" b="1" dirty="0">
                <a:solidFill>
                  <a:prstClr val="black">
                    <a:tint val="75000"/>
                  </a:prstClr>
                </a:solidFill>
                <a:latin typeface="Calibri"/>
              </a:rPr>
              <a:t>CAP4YOU</a:t>
            </a:r>
            <a:endParaRPr lang="el-GR" sz="1600" b="1" dirty="0">
              <a:solidFill>
                <a:prstClr val="black">
                  <a:tint val="75000"/>
                </a:prstClr>
              </a:solidFill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Γεωπονικό Πανεπιστήμιο Αθηνών 25 Ιουνίου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</a:t>
            </a: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1842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262A338-E131-ED54-5979-5D603C881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46331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Παρέμβαση Π3-78.2 ΚΑΠ 2023-2027</a:t>
            </a:r>
            <a:br>
              <a:rPr lang="el-GR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l-GR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DAA04FB7-ED9F-B69D-FD64-177CE96A8F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6088831"/>
              </p:ext>
            </p:extLst>
          </p:nvPr>
        </p:nvGraphicFramePr>
        <p:xfrm>
          <a:off x="3051802" y="7775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EF61388-7D94-1BD3-FD20-BD9BE2277C76}"/>
              </a:ext>
            </a:extLst>
          </p:cNvPr>
          <p:cNvSpPr txBox="1"/>
          <p:nvPr/>
        </p:nvSpPr>
        <p:spPr>
          <a:xfrm>
            <a:off x="8014356" y="2450969"/>
            <a:ext cx="313755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Προϋπολογισμός 63.000.000 ευρώ</a:t>
            </a:r>
          </a:p>
        </p:txBody>
      </p:sp>
      <p:pic>
        <p:nvPicPr>
          <p:cNvPr id="10" name="Γραφικό 9" descr="Χρήματα με συμπαγές γέμισμα">
            <a:extLst>
              <a:ext uri="{FF2B5EF4-FFF2-40B4-BE49-F238E27FC236}">
                <a16:creationId xmlns:a16="http://schemas.microsoft.com/office/drawing/2014/main" id="{B3945254-F4E4-08F3-01B2-B91133F4F6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04931" y="2434471"/>
            <a:ext cx="646331" cy="646331"/>
          </a:xfrm>
          <a:prstGeom prst="rect">
            <a:avLst/>
          </a:prstGeom>
        </p:spPr>
      </p:pic>
      <p:graphicFrame>
        <p:nvGraphicFramePr>
          <p:cNvPr id="13" name="Διάγραμμα 12">
            <a:extLst>
              <a:ext uri="{FF2B5EF4-FFF2-40B4-BE49-F238E27FC236}">
                <a16:creationId xmlns:a16="http://schemas.microsoft.com/office/drawing/2014/main" id="{C5D110BD-D22C-B8E2-917B-7C4CEA3F92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2162518"/>
              </p:ext>
            </p:extLst>
          </p:nvPr>
        </p:nvGraphicFramePr>
        <p:xfrm>
          <a:off x="-343552" y="4470337"/>
          <a:ext cx="5038100" cy="2137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91603AD3-DAF0-0C17-D1D2-5BDE4BF34BC0}"/>
              </a:ext>
            </a:extLst>
          </p:cNvPr>
          <p:cNvSpPr txBox="1"/>
          <p:nvPr/>
        </p:nvSpPr>
        <p:spPr>
          <a:xfrm>
            <a:off x="810702" y="6495068"/>
            <a:ext cx="2865748" cy="370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Παρεμβάσεις/Δράσεις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AKIS</a:t>
            </a:r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141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28A7F7-3564-00AE-4DF9-535138A47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Επιλογή </a:t>
            </a:r>
            <a:r>
              <a:rPr lang="el-GR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παρόχων</a:t>
            </a:r>
            <a:endParaRPr lang="el-GR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Θέση περιεχομένου 6">
            <a:extLst>
              <a:ext uri="{FF2B5EF4-FFF2-40B4-BE49-F238E27FC236}">
                <a16:creationId xmlns:a16="http://schemas.microsoft.com/office/drawing/2014/main" id="{F710041F-CAB7-A199-0646-DFF13829FC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409552"/>
              </p:ext>
            </p:extLst>
          </p:nvPr>
        </p:nvGraphicFramePr>
        <p:xfrm>
          <a:off x="2589212" y="1828800"/>
          <a:ext cx="9345121" cy="4177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028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E509499-120D-4889-9EFB-4612C77868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FE509499-120D-4889-9EFB-4612C77868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2AF2A3-C7FF-4486-9099-781B259B54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dgm id="{EA2AF2A3-C7FF-4486-9099-781B259B54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DE7253-4AA2-4143-BA46-D62513B40A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72DE7253-4AA2-4143-BA46-D62513B40A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379DBC3-F4CB-475A-AA5F-E0EC34C66E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dgm id="{2379DBC3-F4CB-475A-AA5F-E0EC34C66E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BE46DAD-DFB4-2082-7B3E-0A6A5383B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52683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Επιλέξιμα είδη συμβουλών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3EA5093D-B2FC-F2D5-7B4D-6D9A2A8AFD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5365361"/>
              </p:ext>
            </p:extLst>
          </p:nvPr>
        </p:nvGraphicFramePr>
        <p:xfrm>
          <a:off x="2592925" y="1274050"/>
          <a:ext cx="8144205" cy="491270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208457">
                  <a:extLst>
                    <a:ext uri="{9D8B030D-6E8A-4147-A177-3AD203B41FA5}">
                      <a16:colId xmlns:a16="http://schemas.microsoft.com/office/drawing/2014/main" val="2659718056"/>
                    </a:ext>
                  </a:extLst>
                </a:gridCol>
                <a:gridCol w="6935748">
                  <a:extLst>
                    <a:ext uri="{9D8B030D-6E8A-4147-A177-3AD203B41FA5}">
                      <a16:colId xmlns:a16="http://schemas.microsoft.com/office/drawing/2014/main" val="2871414391"/>
                    </a:ext>
                  </a:extLst>
                </a:gridCol>
              </a:tblGrid>
              <a:tr h="503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Αριθ</a:t>
                      </a:r>
                      <a:r>
                        <a:rPr lang="el-GR" sz="1200" b="1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μός</a:t>
                      </a:r>
                      <a:r>
                        <a:rPr lang="el-GR" sz="12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Ε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ίδους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l-GR" sz="12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Συ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μβ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ουλής</a:t>
                      </a:r>
                      <a:endParaRPr lang="el-GR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12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Σύντομη περιγραφή Είδους Συμβουλής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669257"/>
                  </a:ext>
                </a:extLst>
              </a:tr>
              <a:tr h="246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Σ.1.3.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ΣΟΔ (Διαφοροποίηση ανάλογα με το μέγεθος της ομάδας)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750188"/>
                  </a:ext>
                </a:extLst>
              </a:tr>
              <a:tr h="2087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Σ.2.1.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Ορθολογική χρήση νερού / Σύνταξη σχεδίου διαχείρισης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249247"/>
                  </a:ext>
                </a:extLst>
              </a:tr>
              <a:tr h="2982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Σ.2.2.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l-GR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Ορθή διαχείριση υδάτων / Ορθολογική χρήση λιπασμάτων / Μείωση ρύπανσης υδάτων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088490"/>
                  </a:ext>
                </a:extLst>
              </a:tr>
              <a:tr h="332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Σ.2.3.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Ορθολογική διαχείριση ζωικών αποβλήτων / Μείωση ρύπανσης υδάτων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3318898"/>
                  </a:ext>
                </a:extLst>
              </a:tr>
              <a:tr h="205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Σ.3.1.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ΟΦΠ</a:t>
                      </a:r>
                      <a:endParaRPr lang="el-GR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147126"/>
                  </a:ext>
                </a:extLst>
              </a:tr>
              <a:tr h="182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Σ.4.1.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Μετριασμός κλιματικής αλλαγής ή προσαρμογή σε αυτή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772505"/>
                  </a:ext>
                </a:extLst>
              </a:tr>
              <a:tr h="245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Σ.4.2.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Χρήση υποπροϊόντων, αποβλήτων κ.λπ. για τη </a:t>
                      </a:r>
                      <a:r>
                        <a:rPr lang="el-GR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βιοοικονομία</a:t>
                      </a:r>
                      <a:endParaRPr lang="el-GR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3411436"/>
                  </a:ext>
                </a:extLst>
              </a:tr>
              <a:tr h="1851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Σ.4.3.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Μείωση εκπομπών αερίων θερμοκηπίου/αμμωνίας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490542"/>
                  </a:ext>
                </a:extLst>
              </a:tr>
              <a:tr h="1708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Σ.5.1.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Βιολογική παραγωγή γεωργικών προϊόντων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873652"/>
                  </a:ext>
                </a:extLst>
              </a:tr>
              <a:tr h="160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Σ.5.2.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Υποστήριξη Παρεμβάσεων ENVCLIM(70)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045833"/>
                  </a:ext>
                </a:extLst>
              </a:tr>
              <a:tr h="2292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Σ.6.1.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Εφαρμογή καινοτομίας και ήπιες δεξιότητες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233343"/>
                  </a:ext>
                </a:extLst>
              </a:tr>
              <a:tr h="1708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Σ.6.2.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Ψηφιακές τεχνολογίες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5417440"/>
                  </a:ext>
                </a:extLst>
              </a:tr>
              <a:tr h="164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Σ.6.3.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Νέοι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γεωργοί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Εξειδικευμένη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l-GR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ή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Βα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σική</a:t>
                      </a:r>
                      <a:r>
                        <a:rPr lang="el-GR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υπ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ηρεσί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α)</a:t>
                      </a:r>
                      <a:endParaRPr lang="el-GR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004207"/>
                  </a:ext>
                </a:extLst>
              </a:tr>
              <a:tr h="332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Σ.7.1.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Πρόληψη και διαχείριση κινδύνων (Φυτική ή ζωική εκμετάλλευση)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7765523"/>
                  </a:ext>
                </a:extLst>
              </a:tr>
              <a:tr h="1944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Σ.8.1.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Κοινωνική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Αιρεσιμότητ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α</a:t>
                      </a:r>
                      <a:endParaRPr lang="el-GR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14641"/>
                  </a:ext>
                </a:extLst>
              </a:tr>
              <a:tr h="170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Σ.9.1.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Διαχειριστικά / επιχειρηματικά σχέδια και χρηματοδοτικά μέσα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758637"/>
                  </a:ext>
                </a:extLst>
              </a:tr>
              <a:tr h="160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Σ.10.1.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Ευζωία των ζώων και μικροβιακή αντοχή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148811"/>
                  </a:ext>
                </a:extLst>
              </a:tr>
              <a:tr h="160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Σ.11.1.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12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Αιρεσιμότητα</a:t>
                      </a:r>
                      <a:r>
                        <a:rPr lang="el-GR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(Φυτική ή ζωική εκμετάλλευση)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219970"/>
                  </a:ext>
                </a:extLst>
              </a:tr>
              <a:tr h="332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Σ.12.1.</a:t>
                      </a:r>
                      <a:endParaRPr lang="el-GR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Οικολογικά Προγράμματα (Φυτική ή ζωική εκμετάλλευση / Εξειδικευμένη ή Βασική υπηρεσία)</a:t>
                      </a:r>
                    </a:p>
                  </a:txBody>
                  <a:tcPr marL="0" marR="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016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4741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A97453E-3BD1-83B8-A556-CE25BC113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899" y="62411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l-G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Παρεχόμενη στήριξη</a:t>
            </a:r>
            <a:endParaRPr lang="el-GR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FE1B2F8-66B4-A223-B356-83F461AD2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7163" y="1741336"/>
            <a:ext cx="8915400" cy="505702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rgbClr val="00B050"/>
              </a:buClr>
            </a:pPr>
            <a:r>
              <a:rPr lang="el-G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Εφαρμογή </a:t>
            </a:r>
            <a:r>
              <a:rPr lang="el-GR" sz="21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μοναδιαίου</a:t>
            </a:r>
            <a:r>
              <a:rPr lang="el-G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κόστους.</a:t>
            </a:r>
          </a:p>
          <a:p>
            <a:pPr>
              <a:spcAft>
                <a:spcPts val="600"/>
              </a:spcAft>
              <a:buClr>
                <a:srgbClr val="00B050"/>
              </a:buClr>
            </a:pPr>
            <a:r>
              <a:rPr lang="el-G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Ποσά στήριξης 296 – 1.500 ευρώ.</a:t>
            </a:r>
          </a:p>
          <a:p>
            <a:pPr>
              <a:spcAft>
                <a:spcPts val="600"/>
              </a:spcAft>
              <a:buClr>
                <a:srgbClr val="00B050"/>
              </a:buClr>
            </a:pPr>
            <a:r>
              <a:rPr lang="el-G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Επιλογή Είδους Συμβουλής με ή χωρίς εργαστηριακές αναλύσεις.</a:t>
            </a:r>
          </a:p>
          <a:p>
            <a:pPr>
              <a:spcAft>
                <a:spcPts val="600"/>
              </a:spcAft>
              <a:buClr>
                <a:srgbClr val="00B050"/>
              </a:buClr>
            </a:pPr>
            <a:r>
              <a:rPr lang="el-G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Διαφοροποίηση κόστους για μετακίνηση σε νησιωτικούς προορισμούς.</a:t>
            </a:r>
          </a:p>
          <a:p>
            <a:pPr>
              <a:spcAft>
                <a:spcPts val="600"/>
              </a:spcAft>
              <a:buClr>
                <a:srgbClr val="00B050"/>
              </a:buClr>
            </a:pPr>
            <a:r>
              <a:rPr lang="el-G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Προσοχή στην επιλογή του κατάλληλου Είδους και της κατάλληλης κατηγορίας κόστους!</a:t>
            </a:r>
            <a:endParaRPr lang="en-US" sz="21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  <a:buClr>
                <a:srgbClr val="00B050"/>
              </a:buClr>
            </a:pPr>
            <a:r>
              <a:rPr lang="el-G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Προσοχή στη διπλή χρηματοδότηση!</a:t>
            </a:r>
          </a:p>
          <a:p>
            <a:pPr marL="285750" lvl="1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ü"/>
            </a:pPr>
            <a:endParaRPr lang="el-GR" sz="2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343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90DBC-F613-A5DF-D0FC-45E1B62ED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3B19DE4-7699-6661-A07F-9F3F9B8D8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899" y="62411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l-G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Υλοποίηση Δράσης – Παροχή των συμβουλών</a:t>
            </a:r>
            <a:endParaRPr lang="el-GR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AEDE9DA-B908-2F06-52D9-DBEC62FE5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7163" y="1599934"/>
            <a:ext cx="8915400" cy="505702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Clr>
                <a:srgbClr val="00B050"/>
              </a:buClr>
            </a:pPr>
            <a:r>
              <a:rPr lang="el-G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Ωφελούμενοι οι επαγγελματίες αγρότες.</a:t>
            </a:r>
          </a:p>
          <a:p>
            <a:pPr>
              <a:spcAft>
                <a:spcPts val="600"/>
              </a:spcAft>
              <a:buClr>
                <a:srgbClr val="00B050"/>
              </a:buClr>
            </a:pPr>
            <a:r>
              <a:rPr lang="el-G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Έως 3 συμβουλές ανά γεωργό.</a:t>
            </a:r>
          </a:p>
          <a:p>
            <a:pPr>
              <a:spcAft>
                <a:spcPts val="600"/>
              </a:spcAft>
              <a:buClr>
                <a:srgbClr val="00B050"/>
              </a:buClr>
            </a:pPr>
            <a:r>
              <a:rPr lang="el-G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Κατάρτιση συμφωνητικού </a:t>
            </a:r>
            <a:r>
              <a:rPr lang="el-GR" sz="21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παρόχου</a:t>
            </a:r>
            <a:r>
              <a:rPr lang="el-G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με γεωργό, όπως και στην προηγούμενη περίοδο.</a:t>
            </a:r>
          </a:p>
          <a:p>
            <a:pPr>
              <a:spcAft>
                <a:spcPts val="600"/>
              </a:spcAft>
              <a:buClr>
                <a:srgbClr val="00B050"/>
              </a:buClr>
            </a:pPr>
            <a:r>
              <a:rPr lang="el-G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Παραδοτέα (3) ανά συμβουλή, για χρήση από γεωργό και Γεωργικό Σύμβουλο και για την τεκμηρίωση της συμβουλής για την παροχή της στήριξης.</a:t>
            </a:r>
          </a:p>
          <a:p>
            <a:pPr>
              <a:spcAft>
                <a:spcPts val="600"/>
              </a:spcAft>
              <a:buClr>
                <a:srgbClr val="00B050"/>
              </a:buClr>
            </a:pPr>
            <a:r>
              <a:rPr lang="el-G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Τα παραπάνω </a:t>
            </a:r>
            <a:r>
              <a:rPr lang="el-GR" sz="21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μόνο με ψηφιακές υπογραφές</a:t>
            </a:r>
            <a:r>
              <a:rPr lang="el-G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Aft>
                <a:spcPts val="600"/>
              </a:spcAft>
              <a:buClr>
                <a:srgbClr val="00B050"/>
              </a:buClr>
            </a:pPr>
            <a:r>
              <a:rPr lang="el-G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Όροι </a:t>
            </a:r>
            <a:r>
              <a:rPr lang="el-GR" sz="21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επιλεξιμότητας</a:t>
            </a:r>
            <a:r>
              <a:rPr lang="el-G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ανά Είδος Συμβουλής.</a:t>
            </a:r>
          </a:p>
          <a:p>
            <a:pPr>
              <a:spcAft>
                <a:spcPts val="600"/>
              </a:spcAft>
              <a:buClr>
                <a:srgbClr val="00B050"/>
              </a:buClr>
            </a:pPr>
            <a:r>
              <a:rPr lang="el-GR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Τουλάχιστον 2 επισκέψεις στην εκμετάλλευση κατά την παροχή της συμβουλής.</a:t>
            </a:r>
          </a:p>
          <a:p>
            <a:pPr marL="285750" lvl="1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ü"/>
            </a:pPr>
            <a:endParaRPr lang="el-GR" sz="2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5370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50DD201-C557-B9FA-4FB5-5CF039D09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Τί πετύχαμε μέχρι τώρα;</a:t>
            </a:r>
            <a:br>
              <a:rPr lang="el-G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l-G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l-G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363A364-34C5-AA2D-3E2C-5A5C5B73E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60220"/>
            <a:ext cx="8915400" cy="4395020"/>
          </a:xfrm>
        </p:spPr>
        <p:txBody>
          <a:bodyPr>
            <a:normAutofit lnSpcReduction="10000"/>
          </a:bodyPr>
          <a:lstStyle/>
          <a:p>
            <a:pPr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l-G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Μέρος των γεωργών εξοικειώθηκε με την παροχή συμβουλών από πιστοποιημένο Γεωργικό Σύμβουλο και ωφελήθηκε από αυτή.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l-G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Σημαντικός αριθμός επιστημόνων, κυρίως Γεωτεχνικών, εισήλθε στη συμβουλευτική.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l-G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Ανάπτυξη μεθοδολογίας συμβουλευτικής.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l-G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Δημιουργήθηκαν φορείς με κύρια δραστηριότητα τη συμβουλευτική ή ενδυναμώθηκε η συμβουλευτική σε υφιστάμενους.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l-G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Σύνδεση – συνεργασία φορέων.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l-G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Ενίσχυση ικανότητας φορέων και Γ. Συμβούλων λόγω έργων καινοτομίας (Ε.Ο.) και συνεργασιών με έρευνα.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l-G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Δημιουργία δομών και πολιτικών </a:t>
            </a:r>
            <a:r>
              <a:rPr lang="en-US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AKIS </a:t>
            </a:r>
            <a:r>
              <a:rPr lang="el-G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Εθνική Επιτροπή</a:t>
            </a:r>
            <a:r>
              <a:rPr lang="en-US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AKIS</a:t>
            </a:r>
            <a:r>
              <a:rPr lang="el-G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1943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877E4FC-CFEE-1F00-E654-DDD55DA04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Έχουμε ακόμη να πετύχουμε…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69386D9-A7E9-A2E6-E414-2EC76264C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64487"/>
            <a:ext cx="8915400" cy="4975124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</a:pPr>
            <a:r>
              <a:rPr lang="el-G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Περαιτέρω εξοικείωση και ενθάρρυνση γεωργών με τη συμβουλευτική. Παροχή δυνατότητας να αναζητούν και να επιλέγουν Γεωργικό Σύμβουλο.</a:t>
            </a:r>
          </a:p>
          <a:p>
            <a:pPr>
              <a:buClr>
                <a:srgbClr val="00B050"/>
              </a:buClr>
            </a:pPr>
            <a:r>
              <a:rPr lang="el-G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Ενίσχυση εμπιστοσύνης του γεωργού στον Γεωργικό Σύμβουλο.</a:t>
            </a:r>
          </a:p>
          <a:p>
            <a:pPr>
              <a:buClr>
                <a:srgbClr val="00B050"/>
              </a:buClr>
            </a:pPr>
            <a:r>
              <a:rPr lang="el-G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Οργανωμένη και τακτική κατάρτιση Γεωργικών Συμβούλων.</a:t>
            </a:r>
          </a:p>
          <a:p>
            <a:pPr>
              <a:buClr>
                <a:srgbClr val="00B050"/>
              </a:buClr>
            </a:pPr>
            <a:r>
              <a:rPr lang="el-G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Ψηφιακή πλατφόρμα - αποθετήριο: «συλλέκτες» γνώσης και χώρος δικτύωσης. Ενσωμάτωση στο </a:t>
            </a:r>
            <a:r>
              <a:rPr lang="en-US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AKIS.</a:t>
            </a:r>
            <a:endParaRPr lang="el-GR" sz="23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00B050"/>
              </a:buClr>
            </a:pPr>
            <a:r>
              <a:rPr lang="el-G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Ενίσχυση δικτύωσης. Αξιοποίηση δικτύου ΕΕ και έργων </a:t>
            </a:r>
            <a:r>
              <a:rPr lang="en-US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Horizon</a:t>
            </a:r>
            <a:r>
              <a:rPr lang="el-G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Clr>
                <a:srgbClr val="00B050"/>
              </a:buClr>
            </a:pPr>
            <a:r>
              <a:rPr lang="el-G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Αποτελεσματικότερη αξιολόγηση συμβουλών με λιγότερη γραφειοκρατία.</a:t>
            </a:r>
          </a:p>
          <a:p>
            <a:pPr>
              <a:buClr>
                <a:srgbClr val="00B050"/>
              </a:buClr>
            </a:pPr>
            <a:r>
              <a:rPr lang="el-GR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Αξιοποίηση και εφαρμογή αποτελεσμάτων έρευνας και καινοτομίας στην πράξη. Εφαρμογή-διάχυση αποτελεσμάτων έργων Ε.Ο.</a:t>
            </a:r>
          </a:p>
          <a:p>
            <a:endParaRPr lang="el-GR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070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B1E93CA-CBB9-DEF4-C856-A9AED599F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4730" y="2643741"/>
            <a:ext cx="8911687" cy="1280890"/>
          </a:xfrm>
        </p:spPr>
        <p:txBody>
          <a:bodyPr/>
          <a:lstStyle/>
          <a:p>
            <a:pPr algn="ctr"/>
            <a:r>
              <a:rPr lang="el-G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Σας ευχαριστώ για την προσοχή σας !</a:t>
            </a:r>
          </a:p>
        </p:txBody>
      </p:sp>
    </p:spTree>
    <p:extLst>
      <p:ext uri="{BB962C8B-B14F-4D97-AF65-F5344CB8AC3E}">
        <p14:creationId xmlns:p14="http://schemas.microsoft.com/office/powerpoint/2010/main" val="74411272"/>
      </p:ext>
    </p:extLst>
  </p:cSld>
  <p:clrMapOvr>
    <a:masterClrMapping/>
  </p:clrMapOvr>
</p:sld>
</file>

<file path=ppt/theme/theme1.xml><?xml version="1.0" encoding="utf-8"?>
<a:theme xmlns:a="http://schemas.openxmlformats.org/drawingml/2006/main" name="Θρόισμα">
  <a:themeElements>
    <a:clrScheme name="Θρόισμα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Θρόισμα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Θρόισμα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2977</TotalTime>
  <Words>664</Words>
  <Application>Microsoft Office PowerPoint</Application>
  <PresentationFormat>Ευρεία οθόνη</PresentationFormat>
  <Paragraphs>105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Wingdings</vt:lpstr>
      <vt:lpstr>Wingdings 3</vt:lpstr>
      <vt:lpstr>Θρόισμα</vt:lpstr>
      <vt:lpstr>Πλαίσιο εφαρμογής Δράσης Π3-78.2-1 του ΣΣ ΚΑΠ για την παροχή γεωργικών συμβουλών</vt:lpstr>
      <vt:lpstr>Παρέμβαση Π3-78.2 ΚΑΠ 2023-2027 </vt:lpstr>
      <vt:lpstr>Επιλογή παρόχων</vt:lpstr>
      <vt:lpstr>Επιλέξιμα είδη συμβουλών</vt:lpstr>
      <vt:lpstr>Παρεχόμενη στήριξη</vt:lpstr>
      <vt:lpstr>Υλοποίηση Δράσης – Παροχή των συμβουλών</vt:lpstr>
      <vt:lpstr>Τί πετύχαμε μέχρι τώρα;  </vt:lpstr>
      <vt:lpstr>Έχουμε ακόμη να πετύχουμε…</vt:lpstr>
      <vt:lpstr>Σας ευχαριστώ για την προσοχή σας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ΘΕΟΔΩΡΟΠΟΥΛΟΣ ΑΘΑΝΑΣΙΟΣ (ΕΥΕ ΠΑΑ)</dc:creator>
  <cp:lastModifiedBy>Christos Karatzas</cp:lastModifiedBy>
  <cp:revision>22</cp:revision>
  <dcterms:created xsi:type="dcterms:W3CDTF">2026-02-26T10:08:22Z</dcterms:created>
  <dcterms:modified xsi:type="dcterms:W3CDTF">2026-06-24T15:12:31Z</dcterms:modified>
</cp:coreProperties>
</file>