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56" r:id="rId2"/>
    <p:sldId id="277" r:id="rId3"/>
    <p:sldId id="264" r:id="rId4"/>
    <p:sldId id="267" r:id="rId5"/>
    <p:sldId id="257" r:id="rId6"/>
    <p:sldId id="258" r:id="rId7"/>
    <p:sldId id="259" r:id="rId8"/>
    <p:sldId id="260" r:id="rId9"/>
    <p:sldId id="261" r:id="rId10"/>
    <p:sldId id="262" r:id="rId11"/>
    <p:sldId id="271" r:id="rId12"/>
    <p:sldId id="269" r:id="rId13"/>
    <p:sldId id="268" r:id="rId14"/>
    <p:sldId id="279" r:id="rId15"/>
    <p:sldId id="280" r:id="rId16"/>
    <p:sldId id="281" r:id="rId17"/>
    <p:sldId id="282" r:id="rId18"/>
    <p:sldId id="283" r:id="rId19"/>
    <p:sldId id="288" r:id="rId20"/>
    <p:sldId id="263" r:id="rId21"/>
    <p:sldId id="265" r:id="rId2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197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6" autoAdjust="0"/>
    <p:restoredTop sz="93968" autoAdjust="0"/>
  </p:normalViewPr>
  <p:slideViewPr>
    <p:cSldViewPr>
      <p:cViewPr varScale="1">
        <p:scale>
          <a:sx n="77" d="100"/>
          <a:sy n="77" d="100"/>
        </p:scale>
        <p:origin x="1618" y="72"/>
      </p:cViewPr>
      <p:guideLst>
        <p:guide orient="horz" pos="2160"/>
        <p:guide pos="1973"/>
      </p:guideLst>
    </p:cSldViewPr>
  </p:slideViewPr>
  <p:outlineViewPr>
    <p:cViewPr>
      <p:scale>
        <a:sx n="33" d="100"/>
        <a:sy n="33" d="100"/>
      </p:scale>
      <p:origin x="0" y="-2962"/>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Υπότιτλος"/>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p:txBody>
          <a:bodyPr/>
          <a:lstStyle/>
          <a:p>
            <a:fld id="{2342CEA3-3058-4D43-AE35-B3DA76CB4003}" type="datetimeFigureOut">
              <a:rPr lang="el-GR" smtClean="0"/>
              <a:pPr/>
              <a:t>14/3/2026</a:t>
            </a:fld>
            <a:endParaRPr lang="el-GR"/>
          </a:p>
        </p:txBody>
      </p:sp>
      <p:sp>
        <p:nvSpPr>
          <p:cNvPr id="17" name="16 - Θέση υποσέλιδου"/>
          <p:cNvSpPr>
            <a:spLocks noGrp="1"/>
          </p:cNvSpPr>
          <p:nvPr>
            <p:ph type="ftr" sz="quarter" idx="11"/>
          </p:nvPr>
        </p:nvSpPr>
        <p:spPr/>
        <p:txBody>
          <a:bodyPr/>
          <a:lstStyle/>
          <a:p>
            <a:endParaRPr lang="el-GR"/>
          </a:p>
        </p:txBody>
      </p:sp>
      <p:sp>
        <p:nvSpPr>
          <p:cNvPr id="7" name="6 - Ευθεία γραμμή σύνδεσης"/>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Θέση αριθμού διαφάνειας"/>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D3F1D1C4-C2D9-4231-9FB2-B2D9D97AA41D}" type="slidenum">
              <a:rPr lang="el-GR" smtClean="0"/>
              <a:pPr/>
              <a:t>‹#›</a:t>
            </a:fld>
            <a:endParaRPr lang="el-GR"/>
          </a:p>
        </p:txBody>
      </p:sp>
      <p:sp>
        <p:nvSpPr>
          <p:cNvPr id="8" name="7 - Τίτλος"/>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l-GR"/>
              <a:t>Kλικ για επεξεργασία του τίτλου</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14/3/2026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 Ευθεία γραμμή σύνδεσης"/>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13 - Έλλειψη"/>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Έλλειψη"/>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6915912" y="3009901"/>
            <a:ext cx="457200" cy="441325"/>
          </a:xfrm>
        </p:spPr>
        <p:txBody>
          <a:bodyPr/>
          <a:lstStyle/>
          <a:p>
            <a:fld id="{D3F1D1C4-C2D9-4231-9FB2-B2D9D97AA41D}" type="slidenum">
              <a:rPr lang="el-GR" smtClean="0"/>
              <a:pPr/>
              <a:t>‹#›</a:t>
            </a:fld>
            <a:endParaRPr lang="el-GR"/>
          </a:p>
        </p:txBody>
      </p:sp>
      <p:sp>
        <p:nvSpPr>
          <p:cNvPr id="3" name="2 - Θέση κατακόρυφου κειμένου"/>
          <p:cNvSpPr>
            <a:spLocks noGrp="1"/>
          </p:cNvSpPr>
          <p:nvPr>
            <p:ph type="body" orient="vert" idx="1"/>
          </p:nvPr>
        </p:nvSpPr>
        <p:spPr>
          <a:xfrm>
            <a:off x="304800" y="304800"/>
            <a:ext cx="6553200" cy="5821366"/>
          </a:xfrm>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14/3/2026</a:t>
            </a:fld>
            <a:endParaRPr lang="el-GR"/>
          </a:p>
        </p:txBody>
      </p:sp>
      <p:sp>
        <p:nvSpPr>
          <p:cNvPr id="5" name="4 - Θέση υποσέλιδου"/>
          <p:cNvSpPr>
            <a:spLocks noGrp="1"/>
          </p:cNvSpPr>
          <p:nvPr>
            <p:ph type="ftr" sz="quarter" idx="11"/>
          </p:nvPr>
        </p:nvSpPr>
        <p:spPr/>
        <p:txBody>
          <a:bodyPr/>
          <a:lstStyle/>
          <a:p>
            <a:endParaRPr lang="el-GR"/>
          </a:p>
        </p:txBody>
      </p:sp>
      <p:sp>
        <p:nvSpPr>
          <p:cNvPr id="2" name="1 - Κατακόρυφος τίτλος"/>
          <p:cNvSpPr>
            <a:spLocks noGrp="1"/>
          </p:cNvSpPr>
          <p:nvPr>
            <p:ph type="title" orient="vert"/>
          </p:nvPr>
        </p:nvSpPr>
        <p:spPr>
          <a:xfrm>
            <a:off x="7391400" y="304801"/>
            <a:ext cx="1447800" cy="5851525"/>
          </a:xfrm>
        </p:spPr>
        <p:txBody>
          <a:bodyPr vert="eaVert"/>
          <a:lstStyle/>
          <a:p>
            <a:r>
              <a:rPr kumimoji="0" lang="el-GR"/>
              <a:t>Kλικ για επεξεργασία του τίτλου</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solidFill>
                  <a:schemeClr val="accent3">
                    <a:shade val="75000"/>
                  </a:schemeClr>
                </a:solidFill>
              </a:defRPr>
            </a:lvl1pPr>
          </a:lstStyle>
          <a:p>
            <a:r>
              <a:rPr kumimoji="0" lang="el-GR"/>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14/3/2026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a:xfrm>
            <a:off x="4361688" y="1026372"/>
            <a:ext cx="457200" cy="441325"/>
          </a:xfrm>
        </p:spPr>
        <p:txBody>
          <a:bodyPr/>
          <a:lstStyle/>
          <a:p>
            <a:fld id="{D3F1D1C4-C2D9-4231-9FB2-B2D9D97AA41D}" type="slidenum">
              <a:rPr lang="el-GR" smtClean="0"/>
              <a:pPr/>
              <a:t>‹#›</a:t>
            </a:fld>
            <a:endParaRPr lang="el-GR"/>
          </a:p>
        </p:txBody>
      </p:sp>
      <p:sp>
        <p:nvSpPr>
          <p:cNvPr id="8" name="7 - Θέση περιεχομένου"/>
          <p:cNvSpPr>
            <a:spLocks noGrp="1"/>
          </p:cNvSpPr>
          <p:nvPr>
            <p:ph sz="quarter" idx="1"/>
          </p:nvPr>
        </p:nvSpPr>
        <p:spPr>
          <a:xfrm>
            <a:off x="301752" y="1527048"/>
            <a:ext cx="8503920" cy="4572000"/>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 Θέση κειμένου"/>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a:t>Kλικ για επεξεργασία των στυλ του υποδείγματος</a:t>
            </a:r>
          </a:p>
        </p:txBody>
      </p:sp>
      <p:sp>
        <p:nvSpPr>
          <p:cNvPr id="13" name="12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 Θέση υποσέλιδου"/>
          <p:cNvSpPr>
            <a:spLocks noGrp="1"/>
          </p:cNvSpPr>
          <p:nvPr>
            <p:ph type="ftr" sz="quarter" idx="11"/>
          </p:nvPr>
        </p:nvSpPr>
        <p:spPr/>
        <p:txBody>
          <a:bodyPr/>
          <a:lstStyle/>
          <a:p>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14/3/2026</a:t>
            </a:fld>
            <a:endParaRPr lang="el-GR"/>
          </a:p>
        </p:txBody>
      </p:sp>
      <p:sp>
        <p:nvSpPr>
          <p:cNvPr id="8" name="7 - Ευθεία γραμμή σύνδεσης"/>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D3F1D1C4-C2D9-4231-9FB2-B2D9D97AA41D}" type="slidenum">
              <a:rPr lang="el-GR" smtClean="0"/>
              <a:pPr/>
              <a:t>‹#›</a:t>
            </a:fld>
            <a:endParaRPr lang="el-GR"/>
          </a:p>
        </p:txBody>
      </p:sp>
      <p:sp>
        <p:nvSpPr>
          <p:cNvPr id="2" name="1 - Τίτλος"/>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l-GR"/>
              <a:t>Kλικ για επεξεργασία του τίτλου</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228600"/>
            <a:ext cx="8534400" cy="758952"/>
          </a:xfrm>
        </p:spPr>
        <p:txBody>
          <a:bodyPr/>
          <a:lstStyle/>
          <a:p>
            <a:r>
              <a:rPr kumimoji="0" lang="el-GR"/>
              <a:t>Kλικ για επεξεργασία του τίτλου</a:t>
            </a:r>
            <a:endParaRPr kumimoji="0" lang="en-US"/>
          </a:p>
        </p:txBody>
      </p:sp>
      <p:sp>
        <p:nvSpPr>
          <p:cNvPr id="5" name="4 - Θέση ημερομηνίας"/>
          <p:cNvSpPr>
            <a:spLocks noGrp="1"/>
          </p:cNvSpPr>
          <p:nvPr>
            <p:ph type="dt" sz="half" idx="10"/>
          </p:nvPr>
        </p:nvSpPr>
        <p:spPr>
          <a:xfrm>
            <a:off x="5791200" y="6409944"/>
            <a:ext cx="3044952" cy="365760"/>
          </a:xfrm>
        </p:spPr>
        <p:txBody>
          <a:bodyPr/>
          <a:lstStyle/>
          <a:p>
            <a:fld id="{2342CEA3-3058-4D43-AE35-B3DA76CB4003}" type="datetimeFigureOut">
              <a:rPr lang="el-GR" smtClean="0"/>
              <a:pPr/>
              <a:t>14/3/2026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8" name="7 - Ευθεία γραμμή σύνδεσης"/>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Θέση περιεχομένου"/>
          <p:cNvSpPr>
            <a:spLocks noGrp="1"/>
          </p:cNvSpPr>
          <p:nvPr>
            <p:ph sz="half" idx="1"/>
          </p:nvPr>
        </p:nvSpPr>
        <p:spPr>
          <a:xfrm>
            <a:off x="301752" y="1371600"/>
            <a:ext cx="4038600" cy="4681728"/>
          </a:xfrm>
        </p:spPr>
        <p:txBody>
          <a:bodyPr/>
          <a:lstStyle>
            <a:lvl1pPr>
              <a:defRPr sz="2500"/>
            </a:lvl1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12" name="11 - Θέση περιεχομένου"/>
          <p:cNvSpPr>
            <a:spLocks noGrp="1"/>
          </p:cNvSpPr>
          <p:nvPr>
            <p:ph sz="half" idx="2"/>
          </p:nvPr>
        </p:nvSpPr>
        <p:spPr>
          <a:xfrm>
            <a:off x="4800600" y="1371600"/>
            <a:ext cx="4038600" cy="4681728"/>
          </a:xfrm>
        </p:spPr>
        <p:txBody>
          <a:bodyPr/>
          <a:lstStyle>
            <a:lvl1pPr>
              <a:defRPr sz="2500"/>
            </a:lvl1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10" name="9 - Ευθεία γραμμή σύνδεσης"/>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 Ορθογώνιο"/>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20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21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 Ορθογώνιο"/>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Ορθογώνιο"/>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 Θέση κειμένου"/>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4" name="3 - Θέση κειμένου"/>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14/3/2026</a:t>
            </a:fld>
            <a:endParaRPr lang="el-GR"/>
          </a:p>
        </p:txBody>
      </p:sp>
      <p:sp>
        <p:nvSpPr>
          <p:cNvPr id="8" name="7 - Θέση υποσέλιδου"/>
          <p:cNvSpPr>
            <a:spLocks noGrp="1"/>
          </p:cNvSpPr>
          <p:nvPr>
            <p:ph type="ftr" sz="quarter" idx="11"/>
          </p:nvPr>
        </p:nvSpPr>
        <p:spPr>
          <a:xfrm>
            <a:off x="304800" y="6409944"/>
            <a:ext cx="3581400" cy="365760"/>
          </a:xfrm>
        </p:spPr>
        <p:txBody>
          <a:bodyPr/>
          <a:lstStyle/>
          <a:p>
            <a:endParaRPr lang="el-GR"/>
          </a:p>
        </p:txBody>
      </p:sp>
      <p:sp>
        <p:nvSpPr>
          <p:cNvPr id="15" name="14 - Ευθεία γραμμή σύνδεσης"/>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23 - Θέση περιεχομένου"/>
          <p:cNvSpPr>
            <a:spLocks noGrp="1"/>
          </p:cNvSpPr>
          <p:nvPr>
            <p:ph sz="quarter" idx="2"/>
          </p:nvPr>
        </p:nvSpPr>
        <p:spPr>
          <a:xfrm>
            <a:off x="301752" y="2471383"/>
            <a:ext cx="4041648" cy="3818404"/>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26" name="25 - Θέση περιεχομένου"/>
          <p:cNvSpPr>
            <a:spLocks noGrp="1"/>
          </p:cNvSpPr>
          <p:nvPr>
            <p:ph sz="quarter" idx="4"/>
          </p:nvPr>
        </p:nvSpPr>
        <p:spPr>
          <a:xfrm>
            <a:off x="4800600" y="2471383"/>
            <a:ext cx="4038600" cy="3822192"/>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25" name="24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Θέση αριθμού διαφάνειας"/>
          <p:cNvSpPr>
            <a:spLocks noGrp="1"/>
          </p:cNvSpPr>
          <p:nvPr>
            <p:ph type="sldNum" sz="quarter" idx="12"/>
          </p:nvPr>
        </p:nvSpPr>
        <p:spPr>
          <a:xfrm>
            <a:off x="4343400" y="1042416"/>
            <a:ext cx="457200" cy="441325"/>
          </a:xfrm>
        </p:spPr>
        <p:txBody>
          <a:bodyPr/>
          <a:lstStyle>
            <a:lvl1pPr algn="ctr">
              <a:defRPr/>
            </a:lvl1pPr>
          </a:lstStyle>
          <a:p>
            <a:fld id="{D3F1D1C4-C2D9-4231-9FB2-B2D9D97AA41D}" type="slidenum">
              <a:rPr lang="el-GR" smtClean="0"/>
              <a:pPr/>
              <a:t>‹#›</a:t>
            </a:fld>
            <a:endParaRPr lang="el-GR"/>
          </a:p>
        </p:txBody>
      </p:sp>
      <p:sp>
        <p:nvSpPr>
          <p:cNvPr id="23" name="22 - Τίτλος"/>
          <p:cNvSpPr>
            <a:spLocks noGrp="1"/>
          </p:cNvSpPr>
          <p:nvPr>
            <p:ph type="title"/>
          </p:nvPr>
        </p:nvSpPr>
        <p:spPr/>
        <p:txBody>
          <a:bodyPr rtlCol="0" anchor="b" anchorCtr="0"/>
          <a:lstStyle/>
          <a:p>
            <a:r>
              <a:rPr kumimoji="0" lang="el-GR"/>
              <a:t>Kλικ για επεξεργασία του τίτλου</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14/3/2026</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a:xfrm>
            <a:off x="4343400" y="1036020"/>
            <a:ext cx="457200" cy="441325"/>
          </a:xfrm>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5 - Ορθογώνιο"/>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1 - Θέση ημερομηνίας"/>
          <p:cNvSpPr>
            <a:spLocks noGrp="1"/>
          </p:cNvSpPr>
          <p:nvPr>
            <p:ph type="dt" sz="half" idx="10"/>
          </p:nvPr>
        </p:nvSpPr>
        <p:spPr/>
        <p:txBody>
          <a:bodyPr/>
          <a:lstStyle/>
          <a:p>
            <a:fld id="{2342CEA3-3058-4D43-AE35-B3DA76CB4003}" type="datetimeFigureOut">
              <a:rPr lang="el-GR" smtClean="0"/>
              <a:pPr/>
              <a:t>14/3/2026</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a:xfrm>
            <a:off x="4267200" y="6324600"/>
            <a:ext cx="609600" cy="441324"/>
          </a:xfrm>
        </p:spPr>
        <p:txBody>
          <a:bodyPr/>
          <a:lstStyle>
            <a:lvl1pPr>
              <a:defRPr>
                <a:solidFill>
                  <a:srgbClr val="FFFFFF"/>
                </a:solidFill>
              </a:defRPr>
            </a:lvl1p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19" name="18 - Ορθογώνιο"/>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12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l-GR"/>
              <a:t>Kλικ για επεξεργασία του τίτλου</a:t>
            </a:r>
            <a:endParaRPr kumimoji="0" lang="en-US"/>
          </a:p>
        </p:txBody>
      </p:sp>
      <p:sp>
        <p:nvSpPr>
          <p:cNvPr id="3" name="2 - Θέση κειμένου"/>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l-GR"/>
              <a:t>Kλικ για επεξεργασία των στυλ του υποδείγματος</a:t>
            </a:r>
          </a:p>
        </p:txBody>
      </p:sp>
      <p:sp>
        <p:nvSpPr>
          <p:cNvPr id="8" name="7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 Θέση περιεχομένου"/>
          <p:cNvSpPr>
            <a:spLocks noGrp="1"/>
          </p:cNvSpPr>
          <p:nvPr>
            <p:ph sz="quarter" idx="1"/>
          </p:nvPr>
        </p:nvSpPr>
        <p:spPr>
          <a:xfrm>
            <a:off x="3124200" y="685800"/>
            <a:ext cx="5638800" cy="5410200"/>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10" name="9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D3F1D1C4-C2D9-4231-9FB2-B2D9D97AA41D}" type="slidenum">
              <a:rPr lang="el-GR" smtClean="0"/>
              <a:pPr/>
              <a:t>‹#›</a:t>
            </a:fld>
            <a:endParaRPr lang="el-GR"/>
          </a:p>
        </p:txBody>
      </p:sp>
      <p:sp>
        <p:nvSpPr>
          <p:cNvPr id="21" name="20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14/3/2026</a:t>
            </a:fld>
            <a:endParaRPr lang="el-GR"/>
          </a:p>
        </p:txBody>
      </p:sp>
      <p:sp>
        <p:nvSpPr>
          <p:cNvPr id="6" name="5 - Θέση υποσέλιδου"/>
          <p:cNvSpPr>
            <a:spLocks noGrp="1"/>
          </p:cNvSpPr>
          <p:nvPr>
            <p:ph type="ftr" sz="quarter" idx="11"/>
          </p:nvPr>
        </p:nvSpPr>
        <p:spPr>
          <a:xfrm>
            <a:off x="301752" y="6410848"/>
            <a:ext cx="3383280" cy="365760"/>
          </a:xfrm>
        </p:spPr>
        <p:txBody>
          <a:bodyPr/>
          <a:lstStyle/>
          <a:p>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1" name="20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19 - Ορθογώνιο"/>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p>
            <a:fld id="{D3F1D1C4-C2D9-4231-9FB2-B2D9D97AA41D}" type="slidenum">
              <a:rPr lang="el-GR" smtClean="0"/>
              <a:pPr/>
              <a:t>‹#›</a:t>
            </a:fld>
            <a:endParaRPr lang="el-GR"/>
          </a:p>
        </p:txBody>
      </p:sp>
      <p:sp>
        <p:nvSpPr>
          <p:cNvPr id="2" name="1 - Τίτλος"/>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l-GR"/>
              <a:t>Kλικ για επεξεργασία του τίτλου</a:t>
            </a:r>
            <a:endParaRPr kumimoji="0" lang="en-US"/>
          </a:p>
        </p:txBody>
      </p:sp>
      <p:sp>
        <p:nvSpPr>
          <p:cNvPr id="3" name="2 - Θέση εικόνας"/>
          <p:cNvSpPr>
            <a:spLocks noGrp="1"/>
          </p:cNvSpPr>
          <p:nvPr>
            <p:ph type="pic" idx="1"/>
          </p:nvPr>
        </p:nvSpPr>
        <p:spPr>
          <a:xfrm>
            <a:off x="3000375" y="609600"/>
            <a:ext cx="5867400" cy="4267200"/>
          </a:xfrm>
        </p:spPr>
        <p:txBody>
          <a:bodyPr/>
          <a:lstStyle>
            <a:lvl1pPr marL="0" indent="0">
              <a:buNone/>
              <a:defRPr sz="3200"/>
            </a:lvl1pPr>
          </a:lstStyle>
          <a:p>
            <a:r>
              <a:rPr kumimoji="0" lang="el-GR"/>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l-GR"/>
              <a:t>Kλικ για επεξεργασία των στυλ του υποδείγματος</a:t>
            </a:r>
          </a:p>
        </p:txBody>
      </p:sp>
      <p:sp>
        <p:nvSpPr>
          <p:cNvPr id="22" name="21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Θέση ημερομηνίας"/>
          <p:cNvSpPr>
            <a:spLocks noGrp="1"/>
          </p:cNvSpPr>
          <p:nvPr>
            <p:ph type="dt" sz="half" idx="10"/>
          </p:nvPr>
        </p:nvSpPr>
        <p:spPr>
          <a:xfrm>
            <a:off x="5788152" y="6404984"/>
            <a:ext cx="3044952" cy="365760"/>
          </a:xfrm>
        </p:spPr>
        <p:txBody>
          <a:bodyPr/>
          <a:lstStyle/>
          <a:p>
            <a:fld id="{2342CEA3-3058-4D43-AE35-B3DA76CB4003}" type="datetimeFigureOut">
              <a:rPr lang="el-GR" smtClean="0"/>
              <a:pPr/>
              <a:t>14/3/2026</a:t>
            </a:fld>
            <a:endParaRPr lang="el-GR"/>
          </a:p>
        </p:txBody>
      </p:sp>
      <p:sp>
        <p:nvSpPr>
          <p:cNvPr id="6" name="5 - Θέση υποσέλιδου"/>
          <p:cNvSpPr>
            <a:spLocks noGrp="1"/>
          </p:cNvSpPr>
          <p:nvPr>
            <p:ph type="ftr" sz="quarter" idx="11"/>
          </p:nvPr>
        </p:nvSpPr>
        <p:spPr>
          <a:xfrm>
            <a:off x="301752" y="6410848"/>
            <a:ext cx="3584448" cy="365760"/>
          </a:xfrm>
        </p:spPr>
        <p:txBody>
          <a:bodyPr/>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 Θέση ημερομηνίας"/>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2342CEA3-3058-4D43-AE35-B3DA76CB4003}" type="datetimeFigureOut">
              <a:rPr lang="el-GR" smtClean="0"/>
              <a:pPr/>
              <a:t>14/3/2026</a:t>
            </a:fld>
            <a:endParaRPr lang="el-GR"/>
          </a:p>
        </p:txBody>
      </p:sp>
      <p:sp>
        <p:nvSpPr>
          <p:cNvPr id="3" name="2 - Θέση υποσέλιδου"/>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l-GR"/>
          </a:p>
        </p:txBody>
      </p:sp>
      <p:sp>
        <p:nvSpPr>
          <p:cNvPr id="8" name="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 Ευθεία γραμμή σύνδεσης"/>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11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 Θέση αριθμού διαφάνειας"/>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D3F1D1C4-C2D9-4231-9FB2-B2D9D97AA41D}" type="slidenum">
              <a:rPr lang="el-GR" smtClean="0"/>
              <a:pPr/>
              <a:t>‹#›</a:t>
            </a:fld>
            <a:endParaRPr lang="el-GR"/>
          </a:p>
        </p:txBody>
      </p:sp>
      <p:sp>
        <p:nvSpPr>
          <p:cNvPr id="22" name="21 - Θέση τίτλου"/>
          <p:cNvSpPr>
            <a:spLocks noGrp="1"/>
          </p:cNvSpPr>
          <p:nvPr>
            <p:ph type="title"/>
          </p:nvPr>
        </p:nvSpPr>
        <p:spPr>
          <a:xfrm>
            <a:off x="301752" y="228600"/>
            <a:ext cx="8534400" cy="758952"/>
          </a:xfrm>
          <a:prstGeom prst="rect">
            <a:avLst/>
          </a:prstGeom>
        </p:spPr>
        <p:txBody>
          <a:bodyPr vert="horz" anchor="b">
            <a:normAutofit/>
          </a:bodyPr>
          <a:lstStyle/>
          <a:p>
            <a:r>
              <a:rPr kumimoji="0" lang="el-GR"/>
              <a:t>Kλικ για επεξεργασία του τίτλου</a:t>
            </a:r>
            <a:endParaRPr kumimoji="0" lang="en-US"/>
          </a:p>
        </p:txBody>
      </p:sp>
      <p:sp>
        <p:nvSpPr>
          <p:cNvPr id="13" name="12 - Θέση κειμένου"/>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l-GR"/>
              <a:t>Kλικ για επεξεργασία των στυλ του υποδείγματος</a:t>
            </a:r>
          </a:p>
          <a:p>
            <a:pPr lvl="1" eaLnBrk="1" latinLnBrk="0" hangingPunct="1"/>
            <a:r>
              <a:rPr kumimoji="0" lang="el-GR"/>
              <a:t>Δεύτερου επιπέδου</a:t>
            </a:r>
          </a:p>
          <a:p>
            <a:pPr lvl="2" eaLnBrk="1" latinLnBrk="0" hangingPunct="1"/>
            <a:r>
              <a:rPr kumimoji="0" lang="el-GR"/>
              <a:t>Τρίτου επιπέδου</a:t>
            </a:r>
          </a:p>
          <a:p>
            <a:pPr lvl="3" eaLnBrk="1" latinLnBrk="0" hangingPunct="1"/>
            <a:r>
              <a:rPr kumimoji="0" lang="el-GR"/>
              <a:t>Τέταρτου επιπέδου</a:t>
            </a:r>
          </a:p>
          <a:p>
            <a:pPr lvl="4" eaLnBrk="1" latinLnBrk="0" hangingPunct="1"/>
            <a:r>
              <a:rPr kumimoji="0" lang="el-GR"/>
              <a:t>Πέμπτου επιπέδου</a:t>
            </a:r>
            <a:endParaRPr kumimoji="0" 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179512" y="2420888"/>
            <a:ext cx="8784976" cy="3960440"/>
          </a:xfrm>
          <a:ln w="0">
            <a:solidFill>
              <a:schemeClr val="accent1"/>
            </a:solidFill>
          </a:ln>
        </p:spPr>
        <p:txBody>
          <a:bodyPr>
            <a:normAutofit/>
          </a:bodyPr>
          <a:lstStyle/>
          <a:p>
            <a:pPr>
              <a:lnSpc>
                <a:spcPct val="80000"/>
              </a:lnSpc>
              <a:buSzPct val="70000"/>
            </a:pPr>
            <a:endParaRPr lang="el-GR" sz="1800" b="0" cap="none" dirty="0">
              <a:latin typeface="Times New Roman" pitchFamily="18" charset="0"/>
              <a:cs typeface="Times New Roman" pitchFamily="18" charset="0"/>
            </a:endParaRPr>
          </a:p>
          <a:p>
            <a:pPr>
              <a:lnSpc>
                <a:spcPct val="80000"/>
              </a:lnSpc>
              <a:buSzPct val="70000"/>
            </a:pPr>
            <a:endParaRPr lang="el-GR" sz="1800" b="0" cap="none" dirty="0">
              <a:latin typeface="Times New Roman" pitchFamily="18" charset="0"/>
              <a:cs typeface="Times New Roman" pitchFamily="18" charset="0"/>
            </a:endParaRPr>
          </a:p>
          <a:p>
            <a:pPr>
              <a:lnSpc>
                <a:spcPct val="80000"/>
              </a:lnSpc>
              <a:buSzPct val="70000"/>
            </a:pPr>
            <a:endParaRPr lang="el-GR" sz="1800" b="0" cap="none" dirty="0">
              <a:latin typeface="Times New Roman" pitchFamily="18" charset="0"/>
              <a:cs typeface="Times New Roman" pitchFamily="18" charset="0"/>
            </a:endParaRPr>
          </a:p>
          <a:p>
            <a:pPr>
              <a:lnSpc>
                <a:spcPct val="80000"/>
              </a:lnSpc>
              <a:buSzPct val="70000"/>
            </a:pPr>
            <a:endParaRPr lang="el-GR" sz="1800" b="0" cap="none" dirty="0">
              <a:latin typeface="Times New Roman" pitchFamily="18" charset="0"/>
              <a:cs typeface="Times New Roman" pitchFamily="18" charset="0"/>
            </a:endParaRPr>
          </a:p>
          <a:p>
            <a:pPr>
              <a:lnSpc>
                <a:spcPct val="120000"/>
              </a:lnSpc>
              <a:buSzPct val="70000"/>
            </a:pPr>
            <a:r>
              <a:rPr lang="el-GR" sz="1800" b="0" cap="none" dirty="0">
                <a:latin typeface="Times New Roman" pitchFamily="18" charset="0"/>
                <a:cs typeface="Times New Roman" pitchFamily="18" charset="0"/>
              </a:rPr>
              <a:t>					</a:t>
            </a:r>
            <a:r>
              <a:rPr lang="el-GR" sz="1400" i="1" cap="none" spc="0" dirty="0">
                <a:solidFill>
                  <a:schemeClr val="accent4">
                    <a:lumMod val="50000"/>
                  </a:schemeClr>
                </a:solidFill>
                <a:latin typeface="Times New Roman" pitchFamily="18" charset="0"/>
                <a:cs typeface="Times New Roman" pitchFamily="18" charset="0"/>
              </a:rPr>
              <a:t>Μαγδαληνή  </a:t>
            </a:r>
            <a:r>
              <a:rPr lang="el-GR" sz="1400" i="1" spc="0" dirty="0">
                <a:solidFill>
                  <a:schemeClr val="accent4">
                    <a:lumMod val="50000"/>
                  </a:schemeClr>
                </a:solidFill>
                <a:latin typeface="Times New Roman" pitchFamily="18" charset="0"/>
                <a:cs typeface="Times New Roman" pitchFamily="18" charset="0"/>
              </a:rPr>
              <a:t>ΡΑΠΠΟΥ, </a:t>
            </a:r>
            <a:r>
              <a:rPr lang="el-GR" sz="1400" i="1" cap="none" spc="0" dirty="0">
                <a:solidFill>
                  <a:schemeClr val="accent4">
                    <a:lumMod val="50000"/>
                  </a:schemeClr>
                </a:solidFill>
                <a:latin typeface="Times New Roman" pitchFamily="18" charset="0"/>
                <a:cs typeface="Times New Roman" pitchFamily="18" charset="0"/>
              </a:rPr>
              <a:t>Γεωπόνος</a:t>
            </a:r>
            <a:r>
              <a:rPr lang="el-GR" sz="1400" i="1" spc="0" dirty="0">
                <a:solidFill>
                  <a:schemeClr val="accent4">
                    <a:lumMod val="50000"/>
                  </a:schemeClr>
                </a:solidFill>
                <a:latin typeface="Times New Roman" pitchFamily="18" charset="0"/>
                <a:cs typeface="Times New Roman" pitchFamily="18" charset="0"/>
              </a:rPr>
              <a:t> Μ</a:t>
            </a:r>
            <a:r>
              <a:rPr lang="en-US" sz="1400" i="1" spc="0" dirty="0">
                <a:solidFill>
                  <a:schemeClr val="accent4">
                    <a:lumMod val="50000"/>
                  </a:schemeClr>
                </a:solidFill>
                <a:latin typeface="Times New Roman" pitchFamily="18" charset="0"/>
                <a:cs typeface="Times New Roman" pitchFamily="18" charset="0"/>
              </a:rPr>
              <a:t>BA</a:t>
            </a:r>
            <a:r>
              <a:rPr lang="el-GR" sz="1400" i="1" spc="0" dirty="0">
                <a:solidFill>
                  <a:schemeClr val="accent4">
                    <a:lumMod val="50000"/>
                  </a:schemeClr>
                </a:solidFill>
                <a:latin typeface="Times New Roman" pitchFamily="18" charset="0"/>
                <a:cs typeface="Times New Roman" pitchFamily="18" charset="0"/>
              </a:rPr>
              <a:t> </a:t>
            </a:r>
          </a:p>
          <a:p>
            <a:pPr>
              <a:lnSpc>
                <a:spcPct val="120000"/>
              </a:lnSpc>
              <a:buSzPct val="70000"/>
            </a:pPr>
            <a:r>
              <a:rPr lang="el-GR" sz="1400" i="1" cap="none" spc="0" dirty="0">
                <a:solidFill>
                  <a:schemeClr val="accent4">
                    <a:lumMod val="50000"/>
                  </a:schemeClr>
                </a:solidFill>
                <a:latin typeface="Times New Roman" pitchFamily="18" charset="0"/>
                <a:cs typeface="Times New Roman" pitchFamily="18" charset="0"/>
              </a:rPr>
              <a:t>				                    Υπουργείο Αγροτικής Ανάπτυξης και Τροφίμων </a:t>
            </a:r>
          </a:p>
          <a:p>
            <a:pPr>
              <a:lnSpc>
                <a:spcPct val="120000"/>
              </a:lnSpc>
              <a:buSzPct val="70000"/>
            </a:pPr>
            <a:r>
              <a:rPr lang="el-GR" sz="1400" i="1" cap="none" spc="0" dirty="0">
                <a:solidFill>
                  <a:schemeClr val="accent4">
                    <a:lumMod val="50000"/>
                  </a:schemeClr>
                </a:solidFill>
                <a:latin typeface="Times New Roman" pitchFamily="18" charset="0"/>
                <a:cs typeface="Times New Roman" pitchFamily="18" charset="0"/>
              </a:rPr>
              <a:t>				       Γενική Γραμματεία Αγροτικής Πολιτικής &amp; Διεθνών Σχέσεων </a:t>
            </a:r>
          </a:p>
          <a:p>
            <a:pPr algn="r">
              <a:lnSpc>
                <a:spcPct val="120000"/>
              </a:lnSpc>
              <a:buSzPct val="70000"/>
            </a:pPr>
            <a:r>
              <a:rPr lang="el-GR" sz="1400" i="1" cap="none" spc="0" dirty="0">
                <a:solidFill>
                  <a:schemeClr val="accent4">
                    <a:lumMod val="50000"/>
                  </a:schemeClr>
                </a:solidFill>
                <a:latin typeface="Times New Roman" pitchFamily="18" charset="0"/>
                <a:cs typeface="Times New Roman" pitchFamily="18" charset="0"/>
              </a:rPr>
              <a:t>Προϊσταμένη Δ/</a:t>
            </a:r>
            <a:r>
              <a:rPr lang="el-GR" sz="1400" i="1" cap="none" spc="0" dirty="0" err="1">
                <a:solidFill>
                  <a:schemeClr val="accent4">
                    <a:lumMod val="50000"/>
                  </a:schemeClr>
                </a:solidFill>
                <a:latin typeface="Times New Roman" pitchFamily="18" charset="0"/>
                <a:cs typeface="Times New Roman" pitchFamily="18" charset="0"/>
              </a:rPr>
              <a:t>νσης </a:t>
            </a:r>
            <a:r>
              <a:rPr lang="el-GR" sz="1400" i="1" cap="none" spc="0" dirty="0">
                <a:solidFill>
                  <a:schemeClr val="accent4">
                    <a:lumMod val="50000"/>
                  </a:schemeClr>
                </a:solidFill>
                <a:latin typeface="Times New Roman" pitchFamily="18" charset="0"/>
                <a:cs typeface="Times New Roman" pitchFamily="18" charset="0"/>
              </a:rPr>
              <a:t>Έρευνας, Καινοτομίας και Εκπαίδευσης</a:t>
            </a:r>
          </a:p>
          <a:p>
            <a:pPr>
              <a:lnSpc>
                <a:spcPct val="120000"/>
              </a:lnSpc>
              <a:buSzPct val="70000"/>
            </a:pPr>
            <a:r>
              <a:rPr lang="el-GR" sz="1400" i="1" cap="none" spc="0" dirty="0">
                <a:solidFill>
                  <a:schemeClr val="accent4">
                    <a:lumMod val="50000"/>
                  </a:schemeClr>
                </a:solidFill>
                <a:latin typeface="Times New Roman" pitchFamily="18" charset="0"/>
                <a:cs typeface="Times New Roman" pitchFamily="18" charset="0"/>
              </a:rPr>
              <a:t>					</a:t>
            </a:r>
            <a:r>
              <a:rPr lang="en-US" sz="1400" i="1" cap="none" spc="0" dirty="0">
                <a:solidFill>
                  <a:schemeClr val="accent4">
                    <a:lumMod val="50000"/>
                  </a:schemeClr>
                </a:solidFill>
                <a:latin typeface="Times New Roman" pitchFamily="18" charset="0"/>
                <a:cs typeface="Times New Roman" pitchFamily="18" charset="0"/>
              </a:rPr>
              <a:t>e-mail: mrappou@minagric.gr</a:t>
            </a:r>
            <a:r>
              <a:rPr lang="el-GR" sz="1400" i="1" cap="none" spc="0" dirty="0">
                <a:solidFill>
                  <a:schemeClr val="accent4">
                    <a:lumMod val="50000"/>
                  </a:schemeClr>
                </a:solidFill>
                <a:latin typeface="Times New Roman" pitchFamily="18" charset="0"/>
                <a:cs typeface="Times New Roman" pitchFamily="18" charset="0"/>
              </a:rPr>
              <a:t> </a:t>
            </a:r>
          </a:p>
          <a:p>
            <a:pPr algn="r">
              <a:lnSpc>
                <a:spcPct val="120000"/>
              </a:lnSpc>
            </a:pPr>
            <a:endParaRPr lang="el-GR" sz="1200" cap="none" dirty="0"/>
          </a:p>
        </p:txBody>
      </p:sp>
      <p:sp>
        <p:nvSpPr>
          <p:cNvPr id="2" name="1 - Τίτλος"/>
          <p:cNvSpPr>
            <a:spLocks noGrp="1"/>
          </p:cNvSpPr>
          <p:nvPr>
            <p:ph type="ctrTitle"/>
          </p:nvPr>
        </p:nvSpPr>
        <p:spPr>
          <a:xfrm>
            <a:off x="251520" y="381000"/>
            <a:ext cx="8640960" cy="1752600"/>
          </a:xfrm>
        </p:spPr>
        <p:txBody>
          <a:bodyPr anchor="ctr">
            <a:normAutofit fontScale="90000"/>
          </a:bodyPr>
          <a:lstStyle/>
          <a:p>
            <a:pPr>
              <a:lnSpc>
                <a:spcPct val="110000"/>
              </a:lnSpc>
            </a:pPr>
            <a:r>
              <a:rPr lang="el-GR" sz="2400" dirty="0">
                <a:solidFill>
                  <a:schemeClr val="accent4">
                    <a:lumMod val="75000"/>
                  </a:schemeClr>
                </a:solidFill>
                <a:latin typeface="Times New Roman" pitchFamily="18" charset="0"/>
                <a:cs typeface="Times New Roman" pitchFamily="18" charset="0"/>
              </a:rPr>
              <a:t> </a:t>
            </a:r>
            <a:r>
              <a:rPr lang="el-GR" sz="2400" b="1" dirty="0">
                <a:solidFill>
                  <a:schemeClr val="accent4">
                    <a:lumMod val="75000"/>
                  </a:schemeClr>
                </a:solidFill>
                <a:latin typeface="Times New Roman" pitchFamily="18" charset="0"/>
                <a:cs typeface="Times New Roman" pitchFamily="18" charset="0"/>
              </a:rPr>
              <a:t>Ε</a:t>
            </a:r>
            <a:r>
              <a:rPr lang="en-US" sz="2400" b="1" dirty="0">
                <a:solidFill>
                  <a:schemeClr val="accent4">
                    <a:lumMod val="75000"/>
                  </a:schemeClr>
                </a:solidFill>
                <a:latin typeface="Times New Roman" pitchFamily="18" charset="0"/>
                <a:cs typeface="Times New Roman" pitchFamily="18" charset="0"/>
              </a:rPr>
              <a:t>.</a:t>
            </a:r>
            <a:r>
              <a:rPr lang="el-GR" sz="2400" b="1" dirty="0">
                <a:solidFill>
                  <a:schemeClr val="accent4">
                    <a:lumMod val="75000"/>
                  </a:schemeClr>
                </a:solidFill>
                <a:latin typeface="Times New Roman" pitchFamily="18" charset="0"/>
                <a:cs typeface="Times New Roman" pitchFamily="18" charset="0"/>
              </a:rPr>
              <a:t>Ε</a:t>
            </a:r>
            <a:r>
              <a:rPr lang="en-US" sz="2400" b="1" dirty="0">
                <a:solidFill>
                  <a:schemeClr val="accent4">
                    <a:lumMod val="75000"/>
                  </a:schemeClr>
                </a:solidFill>
                <a:latin typeface="Times New Roman" pitchFamily="18" charset="0"/>
                <a:cs typeface="Times New Roman" pitchFamily="18" charset="0"/>
              </a:rPr>
              <a:t>.</a:t>
            </a:r>
            <a:r>
              <a:rPr lang="el-GR" sz="2400" b="1" dirty="0">
                <a:solidFill>
                  <a:schemeClr val="accent4">
                    <a:lumMod val="75000"/>
                  </a:schemeClr>
                </a:solidFill>
                <a:latin typeface="Times New Roman" pitchFamily="18" charset="0"/>
                <a:cs typeface="Times New Roman" pitchFamily="18" charset="0"/>
              </a:rPr>
              <a:t>ΑΚΙ</a:t>
            </a:r>
            <a:r>
              <a:rPr lang="en-US" sz="2400" b="1" dirty="0">
                <a:solidFill>
                  <a:schemeClr val="accent4">
                    <a:lumMod val="75000"/>
                  </a:schemeClr>
                </a:solidFill>
                <a:latin typeface="Times New Roman" pitchFamily="18" charset="0"/>
                <a:cs typeface="Times New Roman" pitchFamily="18" charset="0"/>
              </a:rPr>
              <a:t>S </a:t>
            </a:r>
            <a:r>
              <a:rPr lang="el-GR" sz="2400" b="1" dirty="0">
                <a:solidFill>
                  <a:schemeClr val="accent4">
                    <a:lumMod val="75000"/>
                  </a:schemeClr>
                </a:solidFill>
                <a:latin typeface="Times New Roman" pitchFamily="18" charset="0"/>
                <a:cs typeface="Times New Roman" pitchFamily="18" charset="0"/>
              </a:rPr>
              <a:t>&amp; ο ρόλος της στη μεταφορά γνώσης και καινοτομίας</a:t>
            </a:r>
            <a:r>
              <a:rPr lang="el-GR" sz="2400" dirty="0">
                <a:solidFill>
                  <a:schemeClr val="accent4">
                    <a:lumMod val="75000"/>
                  </a:schemeClr>
                </a:solidFill>
                <a:latin typeface="Times New Roman" pitchFamily="18" charset="0"/>
                <a:cs typeface="Times New Roman" pitchFamily="18" charset="0"/>
              </a:rPr>
              <a:t>.</a:t>
            </a:r>
            <a:br>
              <a:rPr lang="el-GR" sz="2400" dirty="0">
                <a:solidFill>
                  <a:schemeClr val="accent4">
                    <a:lumMod val="75000"/>
                  </a:schemeClr>
                </a:solidFill>
                <a:latin typeface="Times New Roman" pitchFamily="18" charset="0"/>
                <a:cs typeface="Times New Roman" pitchFamily="18" charset="0"/>
              </a:rPr>
            </a:br>
            <a:br>
              <a:rPr lang="el-GR" sz="2400" dirty="0">
                <a:solidFill>
                  <a:schemeClr val="accent4">
                    <a:lumMod val="75000"/>
                  </a:schemeClr>
                </a:solidFill>
                <a:latin typeface="Times New Roman" pitchFamily="18" charset="0"/>
                <a:cs typeface="Times New Roman" pitchFamily="18" charset="0"/>
              </a:rPr>
            </a:br>
            <a:r>
              <a:rPr lang="el-GR" sz="2000" dirty="0">
                <a:solidFill>
                  <a:schemeClr val="accent4">
                    <a:lumMod val="75000"/>
                  </a:schemeClr>
                </a:solidFill>
                <a:latin typeface="Times New Roman" pitchFamily="18" charset="0"/>
                <a:cs typeface="Times New Roman" pitchFamily="18" charset="0"/>
              </a:rPr>
              <a:t>ΗΜΕΡΙΔΑ </a:t>
            </a:r>
            <a:r>
              <a:rPr lang="en-US" sz="2000" dirty="0">
                <a:solidFill>
                  <a:schemeClr val="accent4">
                    <a:lumMod val="75000"/>
                  </a:schemeClr>
                </a:solidFill>
                <a:latin typeface="Times New Roman" pitchFamily="18" charset="0"/>
                <a:cs typeface="Times New Roman" pitchFamily="18" charset="0"/>
              </a:rPr>
              <a:t>AGREANAOS</a:t>
            </a:r>
            <a:br>
              <a:rPr lang="el-GR" sz="2000" dirty="0">
                <a:solidFill>
                  <a:schemeClr val="accent4">
                    <a:lumMod val="75000"/>
                  </a:schemeClr>
                </a:solidFill>
                <a:latin typeface="Times New Roman" pitchFamily="18" charset="0"/>
                <a:cs typeface="Times New Roman" pitchFamily="18" charset="0"/>
              </a:rPr>
            </a:br>
            <a:br>
              <a:rPr lang="el-GR" sz="1600" dirty="0">
                <a:solidFill>
                  <a:schemeClr val="accent4">
                    <a:lumMod val="75000"/>
                  </a:schemeClr>
                </a:solidFill>
                <a:latin typeface="Times New Roman" pitchFamily="18" charset="0"/>
                <a:cs typeface="Times New Roman" pitchFamily="18" charset="0"/>
              </a:rPr>
            </a:br>
            <a:r>
              <a:rPr lang="el-GR" sz="1800" i="1" dirty="0">
                <a:solidFill>
                  <a:schemeClr val="accent4">
                    <a:lumMod val="75000"/>
                  </a:schemeClr>
                </a:solidFill>
                <a:latin typeface="Times New Roman" pitchFamily="18" charset="0"/>
                <a:cs typeface="Times New Roman" pitchFamily="18" charset="0"/>
              </a:rPr>
              <a:t>Θεσσαλονίκη 14/3/2026</a:t>
            </a:r>
            <a:br>
              <a:rPr lang="el-GR" sz="1800" i="1" dirty="0">
                <a:latin typeface="Times New Roman" pitchFamily="18" charset="0"/>
                <a:cs typeface="Times New Roman" pitchFamily="18" charset="0"/>
              </a:rPr>
            </a:br>
            <a:endParaRPr lang="el-GR" sz="1800" b="1" dirty="0">
              <a:solidFill>
                <a:schemeClr val="accent3"/>
              </a:solidFill>
              <a:latin typeface="Times New Roman" pitchFamily="18" charset="0"/>
              <a:cs typeface="Times New Roman" pitchFamily="18" charset="0"/>
            </a:endParaRPr>
          </a:p>
        </p:txBody>
      </p:sp>
      <p:sp>
        <p:nvSpPr>
          <p:cNvPr id="4" name="3 - Ορθογώνιο"/>
          <p:cNvSpPr/>
          <p:nvPr/>
        </p:nvSpPr>
        <p:spPr>
          <a:xfrm>
            <a:off x="3131840" y="6309320"/>
            <a:ext cx="2255746" cy="369332"/>
          </a:xfrm>
          <a:prstGeom prst="rect">
            <a:avLst/>
          </a:prstGeom>
        </p:spPr>
        <p:txBody>
          <a:bodyPr wrap="none">
            <a:spAutoFit/>
          </a:bodyPr>
          <a:lstStyle/>
          <a:p>
            <a:r>
              <a:rPr lang="en-US" b="1" dirty="0"/>
              <a:t>www.minagric.gr</a:t>
            </a:r>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a:solidFill>
                  <a:schemeClr val="accent3"/>
                </a:solidFill>
                <a:latin typeface="Times New Roman" pitchFamily="18" charset="0"/>
                <a:cs typeface="Times New Roman" pitchFamily="18" charset="0"/>
              </a:rPr>
              <a:t>ΛΕΙΤΟΥΡΓΙΑ ΤΗΣ ΕΕ </a:t>
            </a:r>
            <a:r>
              <a:rPr lang="en-US" sz="2400" b="1" dirty="0">
                <a:solidFill>
                  <a:schemeClr val="accent3"/>
                </a:solidFill>
                <a:latin typeface="Times New Roman" pitchFamily="18" charset="0"/>
                <a:cs typeface="Times New Roman" pitchFamily="18" charset="0"/>
              </a:rPr>
              <a:t>AKIS</a:t>
            </a:r>
            <a:endParaRPr lang="el-GR" sz="2400" dirty="0">
              <a:solidFill>
                <a:schemeClr val="accent3"/>
              </a:solidFill>
            </a:endParaRPr>
          </a:p>
        </p:txBody>
      </p:sp>
      <p:sp>
        <p:nvSpPr>
          <p:cNvPr id="3" name="2 - Θέση περιεχομένου"/>
          <p:cNvSpPr>
            <a:spLocks noGrp="1"/>
          </p:cNvSpPr>
          <p:nvPr>
            <p:ph sz="quarter" idx="1"/>
          </p:nvPr>
        </p:nvSpPr>
        <p:spPr>
          <a:xfrm>
            <a:off x="301752" y="1412776"/>
            <a:ext cx="8503920" cy="4680520"/>
          </a:xfrm>
        </p:spPr>
        <p:txBody>
          <a:bodyPr>
            <a:noAutofit/>
          </a:bodyPr>
          <a:lstStyle/>
          <a:p>
            <a:pPr lvl="0" algn="just">
              <a:lnSpc>
                <a:spcPct val="120000"/>
              </a:lnSpc>
              <a:buClr>
                <a:srgbClr val="C00000"/>
              </a:buClr>
              <a:buFont typeface="Wingdings" pitchFamily="2" charset="2"/>
              <a:buChar char="v"/>
            </a:pPr>
            <a:r>
              <a:rPr lang="el-GR" sz="1800" b="1" dirty="0">
                <a:latin typeface="Times New Roman" pitchFamily="18" charset="0"/>
                <a:cs typeface="Times New Roman" pitchFamily="18" charset="0"/>
              </a:rPr>
              <a:t>Η Δ/νση Έρευνας, Καινοτομίας και Εκπαίδευσης </a:t>
            </a:r>
            <a:r>
              <a:rPr lang="el-GR" sz="1800" dirty="0">
                <a:latin typeface="Times New Roman" pitchFamily="18" charset="0"/>
                <a:cs typeface="Times New Roman" pitchFamily="18" charset="0"/>
              </a:rPr>
              <a:t>συντονίζει </a:t>
            </a:r>
            <a:endParaRPr lang="en-US" sz="1800" dirty="0">
              <a:latin typeface="Times New Roman" pitchFamily="18" charset="0"/>
              <a:cs typeface="Times New Roman" pitchFamily="18" charset="0"/>
            </a:endParaRPr>
          </a:p>
          <a:p>
            <a:pPr algn="just">
              <a:lnSpc>
                <a:spcPct val="120000"/>
              </a:lnSpc>
              <a:buClr>
                <a:srgbClr val="C00000"/>
              </a:buClr>
              <a:buFont typeface="Wingdings" pitchFamily="2" charset="2"/>
              <a:buChar char="v"/>
            </a:pPr>
            <a:r>
              <a:rPr lang="el-GR" sz="1800" dirty="0">
                <a:latin typeface="Times New Roman" pitchFamily="18" charset="0"/>
                <a:cs typeface="Times New Roman" pitchFamily="18" charset="0"/>
              </a:rPr>
              <a:t>Την ΕΕ </a:t>
            </a:r>
            <a:r>
              <a:rPr lang="en-US" sz="1800" dirty="0">
                <a:latin typeface="Times New Roman" pitchFamily="18" charset="0"/>
                <a:cs typeface="Times New Roman" pitchFamily="18" charset="0"/>
              </a:rPr>
              <a:t>AKIS </a:t>
            </a:r>
            <a:r>
              <a:rPr lang="el-GR" sz="1800" dirty="0">
                <a:latin typeface="Times New Roman" pitchFamily="18" charset="0"/>
                <a:cs typeface="Times New Roman" pitchFamily="18" charset="0"/>
              </a:rPr>
              <a:t>θα συνεπικουρούν στο έργο της, μετά από πρόσκληση του Προέδρου, στελέχη και υπάλληλοι του Υπουργείου Αγροτικής Ανάπτυξης και Τροφίμων, εκπρόσωποι άλλων οργανισμών και φορέων και εμπειρογνώμονες που διαθέτουν την αναγκαία τεχνογνωσία και εμπειρία.</a:t>
            </a:r>
            <a:endParaRPr lang="en-US" sz="1800" dirty="0">
              <a:latin typeface="Times New Roman" pitchFamily="18" charset="0"/>
              <a:cs typeface="Times New Roman" pitchFamily="18" charset="0"/>
            </a:endParaRPr>
          </a:p>
          <a:p>
            <a:pPr lvl="0" algn="just">
              <a:lnSpc>
                <a:spcPct val="120000"/>
              </a:lnSpc>
              <a:buClr>
                <a:srgbClr val="C00000"/>
              </a:buClr>
              <a:buFont typeface="Wingdings" pitchFamily="2" charset="2"/>
              <a:buChar char="v"/>
            </a:pPr>
            <a:r>
              <a:rPr lang="el-GR" sz="1800" dirty="0">
                <a:latin typeface="Times New Roman" pitchFamily="18" charset="0"/>
                <a:cs typeface="Times New Roman" pitchFamily="18" charset="0"/>
              </a:rPr>
              <a:t>Η ΕΕ Α</a:t>
            </a:r>
            <a:r>
              <a:rPr lang="en-US" sz="1800" dirty="0">
                <a:latin typeface="Times New Roman" pitchFamily="18" charset="0"/>
                <a:cs typeface="Times New Roman" pitchFamily="18" charset="0"/>
              </a:rPr>
              <a:t>KIS</a:t>
            </a:r>
            <a:r>
              <a:rPr lang="el-GR" sz="1800" dirty="0">
                <a:latin typeface="Times New Roman" pitchFamily="18" charset="0"/>
                <a:cs typeface="Times New Roman" pitchFamily="18" charset="0"/>
              </a:rPr>
              <a:t> συνεδριάζει μια φορά το χρόνο τουλάχιστον </a:t>
            </a:r>
          </a:p>
          <a:p>
            <a:pPr lvl="0" algn="just">
              <a:lnSpc>
                <a:spcPct val="120000"/>
              </a:lnSpc>
              <a:buClr>
                <a:srgbClr val="C00000"/>
              </a:buClr>
              <a:buFont typeface="Wingdings" pitchFamily="2" charset="2"/>
              <a:buChar char="v"/>
            </a:pPr>
            <a:endParaRPr lang="el-GR" sz="1800" dirty="0">
              <a:latin typeface="Times New Roman" pitchFamily="18" charset="0"/>
              <a:cs typeface="Times New Roman" pitchFamily="18" charset="0"/>
            </a:endParaRPr>
          </a:p>
          <a:p>
            <a:pPr lvl="0" algn="just">
              <a:lnSpc>
                <a:spcPct val="120000"/>
              </a:lnSpc>
              <a:buClr>
                <a:srgbClr val="C00000"/>
              </a:buClr>
              <a:buFont typeface="Wingdings" pitchFamily="2" charset="2"/>
              <a:buChar char="v"/>
            </a:pPr>
            <a:r>
              <a:rPr lang="el-GR" sz="1800" b="1" dirty="0">
                <a:latin typeface="Times New Roman" pitchFamily="18" charset="0"/>
                <a:cs typeface="Times New Roman" pitchFamily="18" charset="0"/>
              </a:rPr>
              <a:t>1</a:t>
            </a:r>
            <a:r>
              <a:rPr lang="el-GR" sz="1800" b="1" baseline="30000" dirty="0">
                <a:latin typeface="Times New Roman" pitchFamily="18" charset="0"/>
                <a:cs typeface="Times New Roman" pitchFamily="18" charset="0"/>
              </a:rPr>
              <a:t>η</a:t>
            </a:r>
            <a:r>
              <a:rPr lang="el-GR" sz="1800" b="1" dirty="0">
                <a:latin typeface="Times New Roman" pitchFamily="18" charset="0"/>
                <a:cs typeface="Times New Roman" pitchFamily="18" charset="0"/>
              </a:rPr>
              <a:t> Συνεδρίαση 12/12/2024  </a:t>
            </a:r>
          </a:p>
          <a:p>
            <a:pPr lvl="0" algn="just">
              <a:lnSpc>
                <a:spcPct val="120000"/>
              </a:lnSpc>
              <a:buClr>
                <a:srgbClr val="C00000"/>
              </a:buClr>
              <a:buFont typeface="Wingdings" pitchFamily="2" charset="2"/>
              <a:buChar char="v"/>
            </a:pPr>
            <a:r>
              <a:rPr lang="el-GR" sz="1800" b="1" dirty="0">
                <a:latin typeface="Times New Roman" pitchFamily="18" charset="0"/>
                <a:cs typeface="Times New Roman" pitchFamily="18" charset="0"/>
              </a:rPr>
              <a:t>2</a:t>
            </a:r>
            <a:r>
              <a:rPr lang="el-GR" sz="1800" b="1" baseline="30000" dirty="0">
                <a:latin typeface="Times New Roman" pitchFamily="18" charset="0"/>
                <a:cs typeface="Times New Roman" pitchFamily="18" charset="0"/>
              </a:rPr>
              <a:t>η</a:t>
            </a:r>
            <a:r>
              <a:rPr lang="el-GR" sz="1800" b="1" dirty="0">
                <a:latin typeface="Times New Roman" pitchFamily="18" charset="0"/>
                <a:cs typeface="Times New Roman" pitchFamily="18" charset="0"/>
              </a:rPr>
              <a:t> Συνεδρίαση 26/2/2025</a:t>
            </a:r>
          </a:p>
          <a:p>
            <a:pPr lvl="0" algn="just">
              <a:lnSpc>
                <a:spcPct val="120000"/>
              </a:lnSpc>
              <a:buClr>
                <a:srgbClr val="C00000"/>
              </a:buClr>
              <a:buFont typeface="Wingdings" pitchFamily="2" charset="2"/>
              <a:buChar char="v"/>
            </a:pPr>
            <a:r>
              <a:rPr lang="el-GR" sz="1800" b="1" dirty="0">
                <a:latin typeface="Times New Roman" pitchFamily="18" charset="0"/>
                <a:cs typeface="Times New Roman" pitchFamily="18" charset="0"/>
              </a:rPr>
              <a:t>3</a:t>
            </a:r>
            <a:r>
              <a:rPr lang="el-GR" sz="1800" b="1" baseline="30000" dirty="0">
                <a:latin typeface="Times New Roman" pitchFamily="18" charset="0"/>
                <a:cs typeface="Times New Roman" pitchFamily="18" charset="0"/>
              </a:rPr>
              <a:t>η</a:t>
            </a:r>
            <a:r>
              <a:rPr lang="el-GR" sz="1800" b="1" dirty="0">
                <a:latin typeface="Times New Roman" pitchFamily="18" charset="0"/>
                <a:cs typeface="Times New Roman" pitchFamily="18" charset="0"/>
              </a:rPr>
              <a:t> Συνεδρίαση 29/1/2026</a:t>
            </a:r>
          </a:p>
          <a:p>
            <a:pPr lvl="0" algn="just">
              <a:lnSpc>
                <a:spcPct val="120000"/>
              </a:lnSpc>
              <a:buClr>
                <a:srgbClr val="C00000"/>
              </a:buClr>
              <a:buFont typeface="Wingdings" pitchFamily="2" charset="2"/>
              <a:buChar char="v"/>
            </a:pPr>
            <a:endParaRPr lang="el-GR" sz="1800" b="1" dirty="0">
              <a:latin typeface="Times New Roman" pitchFamily="18" charset="0"/>
              <a:cs typeface="Times New Roman" pitchFamily="18" charset="0"/>
            </a:endParaRPr>
          </a:p>
          <a:p>
            <a:pPr algn="just">
              <a:lnSpc>
                <a:spcPct val="120000"/>
              </a:lnSpc>
              <a:buClr>
                <a:srgbClr val="C00000"/>
              </a:buClr>
              <a:buFont typeface="Wingdings" pitchFamily="2" charset="2"/>
              <a:buChar char="v"/>
            </a:pPr>
            <a:r>
              <a:rPr lang="el-GR" sz="1800" dirty="0">
                <a:latin typeface="Times New Roman" pitchFamily="18" charset="0"/>
                <a:cs typeface="Times New Roman" pitchFamily="18" charset="0"/>
              </a:rPr>
              <a:t>Ο εσωτερικός κανονισμός λειτουργίας της εγκρίθηκε από τα μέλη  στη 1</a:t>
            </a:r>
            <a:r>
              <a:rPr lang="el-GR" sz="1800" baseline="30000" dirty="0">
                <a:latin typeface="Times New Roman" pitchFamily="18" charset="0"/>
                <a:cs typeface="Times New Roman" pitchFamily="18" charset="0"/>
              </a:rPr>
              <a:t>η</a:t>
            </a:r>
            <a:r>
              <a:rPr lang="el-GR" sz="1800" dirty="0">
                <a:latin typeface="Times New Roman" pitchFamily="18" charset="0"/>
                <a:cs typeface="Times New Roman" pitchFamily="18" charset="0"/>
              </a:rPr>
              <a:t> Συνεδρίαση και προβλέπει μεταξύ άλλων τη δημιουργία ομάδων εργασίας για συγκεκριμένα θέματα.</a:t>
            </a:r>
          </a:p>
        </p:txBody>
      </p:sp>
      <p:sp>
        <p:nvSpPr>
          <p:cNvPr id="4" name="3 - Ορθογώνιο"/>
          <p:cNvSpPr/>
          <p:nvPr/>
        </p:nvSpPr>
        <p:spPr>
          <a:xfrm>
            <a:off x="3275856" y="6309320"/>
            <a:ext cx="2255746" cy="369332"/>
          </a:xfrm>
          <a:prstGeom prst="rect">
            <a:avLst/>
          </a:prstGeom>
        </p:spPr>
        <p:txBody>
          <a:bodyPr wrap="none">
            <a:spAutoFit/>
          </a:bodyPr>
          <a:lstStyle/>
          <a:p>
            <a:r>
              <a:rPr lang="en-US" b="1" dirty="0"/>
              <a:t>www.minagric.gr</a:t>
            </a:r>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2000" dirty="0"/>
              <a:t>I2Connect Report for Greece 2024</a:t>
            </a:r>
            <a:br>
              <a:rPr lang="el-GR" sz="2000" dirty="0"/>
            </a:br>
            <a:endParaRPr lang="el-GR" sz="2000" dirty="0"/>
          </a:p>
        </p:txBody>
      </p:sp>
      <p:sp>
        <p:nvSpPr>
          <p:cNvPr id="3" name="2 - Θέση περιεχομένου"/>
          <p:cNvSpPr>
            <a:spLocks noGrp="1"/>
          </p:cNvSpPr>
          <p:nvPr>
            <p:ph sz="quarter" idx="1"/>
          </p:nvPr>
        </p:nvSpPr>
        <p:spPr/>
        <p:txBody>
          <a:bodyPr/>
          <a:lstStyle/>
          <a:p>
            <a:endParaRPr lang="el-GR" dirty="0"/>
          </a:p>
        </p:txBody>
      </p:sp>
      <p:pic>
        <p:nvPicPr>
          <p:cNvPr id="7" name="Picture 5" descr="C:\Users\vtsagou\Pictures\Screenshots\Στιγμιότυπο οθόνης (72).png"/>
          <p:cNvPicPr>
            <a:picLocks noChangeAspect="1" noChangeArrowheads="1"/>
          </p:cNvPicPr>
          <p:nvPr/>
        </p:nvPicPr>
        <p:blipFill>
          <a:blip r:embed="rId2" cstate="print"/>
          <a:srcRect/>
          <a:stretch>
            <a:fillRect/>
          </a:stretch>
        </p:blipFill>
        <p:spPr bwMode="auto">
          <a:xfrm>
            <a:off x="179512" y="692696"/>
            <a:ext cx="8764484" cy="5581749"/>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47 - Έλλειψη"/>
          <p:cNvSpPr/>
          <p:nvPr/>
        </p:nvSpPr>
        <p:spPr>
          <a:xfrm>
            <a:off x="2267744" y="4005064"/>
            <a:ext cx="1584176" cy="432048"/>
          </a:xfrm>
          <a:prstGeom prst="ellipse">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1 - Θέση περιεχομένου"/>
          <p:cNvSpPr>
            <a:spLocks noGrp="1"/>
          </p:cNvSpPr>
          <p:nvPr>
            <p:ph idx="1"/>
          </p:nvPr>
        </p:nvSpPr>
        <p:spPr>
          <a:xfrm>
            <a:off x="3995936" y="4365104"/>
            <a:ext cx="1368152" cy="288031"/>
          </a:xfrm>
        </p:spPr>
        <p:txBody>
          <a:bodyPr>
            <a:normAutofit fontScale="55000" lnSpcReduction="20000"/>
          </a:bodyPr>
          <a:lstStyle/>
          <a:p>
            <a:pPr algn="ctr">
              <a:buNone/>
            </a:pPr>
            <a:r>
              <a:rPr lang="el-GR" b="1" dirty="0"/>
              <a:t> ΑΓΡΟΤΕΣ</a:t>
            </a:r>
            <a:endParaRPr lang="el-GR" dirty="0"/>
          </a:p>
        </p:txBody>
      </p:sp>
      <p:sp>
        <p:nvSpPr>
          <p:cNvPr id="4" name="3 - Έλλειψη"/>
          <p:cNvSpPr/>
          <p:nvPr/>
        </p:nvSpPr>
        <p:spPr>
          <a:xfrm>
            <a:off x="3851920" y="4077072"/>
            <a:ext cx="1656184" cy="914400"/>
          </a:xfrm>
          <a:prstGeom prst="ellipse">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3" name="2 - Τίτλος"/>
          <p:cNvSpPr>
            <a:spLocks noGrp="1"/>
          </p:cNvSpPr>
          <p:nvPr>
            <p:ph type="title"/>
          </p:nvPr>
        </p:nvSpPr>
        <p:spPr>
          <a:xfrm>
            <a:off x="395536" y="260648"/>
            <a:ext cx="8229600" cy="432048"/>
          </a:xfrm>
        </p:spPr>
        <p:txBody>
          <a:bodyPr>
            <a:noAutofit/>
          </a:bodyPr>
          <a:lstStyle/>
          <a:p>
            <a:pPr algn="ctr"/>
            <a:r>
              <a:rPr lang="el-GR" sz="2400" b="1" dirty="0"/>
              <a:t>ΤΟ </a:t>
            </a:r>
            <a:r>
              <a:rPr lang="en-US" sz="2400" b="1" dirty="0"/>
              <a:t>AKIS </a:t>
            </a:r>
            <a:r>
              <a:rPr lang="el-GR" sz="2400" b="1" dirty="0"/>
              <a:t>ΣΤΗΝ ΕΛΛΑΔΑ</a:t>
            </a:r>
          </a:p>
        </p:txBody>
      </p:sp>
      <p:sp>
        <p:nvSpPr>
          <p:cNvPr id="19459" name="Rectangle 3"/>
          <p:cNvSpPr>
            <a:spLocks noChangeArrowheads="1"/>
          </p:cNvSpPr>
          <p:nvPr/>
        </p:nvSpPr>
        <p:spPr bwMode="auto">
          <a:xfrm>
            <a:off x="2267744" y="4077072"/>
            <a:ext cx="1656184"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100" b="1" i="0" u="none" strike="noStrike" cap="none" normalizeH="0" baseline="0" dirty="0">
                <a:ln>
                  <a:noFill/>
                </a:ln>
                <a:solidFill>
                  <a:schemeClr val="tx1"/>
                </a:solidFill>
                <a:effectLst/>
                <a:latin typeface="Calibri" pitchFamily="34" charset="0"/>
                <a:ea typeface="Calibri" pitchFamily="34" charset="0"/>
                <a:cs typeface="Calibri" pitchFamily="34" charset="0"/>
              </a:rPr>
              <a:t>ΟΡΓΑΝΩΣΕΙΣ ΑΓΡΟΤΩΝ</a:t>
            </a:r>
            <a:endParaRPr kumimoji="0" lang="el-GR" sz="1100" b="1" i="0" u="none" strike="noStrike" cap="none" normalizeH="0" baseline="0" dirty="0">
              <a:ln>
                <a:noFill/>
              </a:ln>
              <a:solidFill>
                <a:schemeClr val="tx1"/>
              </a:solidFill>
              <a:effectLst/>
              <a:latin typeface="Arial" pitchFamily="34" charset="0"/>
              <a:cs typeface="Arial" pitchFamily="34" charset="0"/>
            </a:endParaRPr>
          </a:p>
        </p:txBody>
      </p:sp>
      <p:sp>
        <p:nvSpPr>
          <p:cNvPr id="19460" name="Rectangle 4"/>
          <p:cNvSpPr>
            <a:spLocks noChangeArrowheads="1"/>
          </p:cNvSpPr>
          <p:nvPr/>
        </p:nvSpPr>
        <p:spPr bwMode="auto">
          <a:xfrm>
            <a:off x="2339752" y="5013176"/>
            <a:ext cx="194421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100" b="1" i="0" u="none" strike="noStrike" cap="none" normalizeH="0" baseline="0" dirty="0">
                <a:ln>
                  <a:noFill/>
                </a:ln>
                <a:solidFill>
                  <a:schemeClr val="tx1"/>
                </a:solidFill>
                <a:effectLst/>
                <a:latin typeface="Calibri" pitchFamily="34" charset="0"/>
                <a:ea typeface="Calibri" pitchFamily="34" charset="0"/>
                <a:cs typeface="Calibri" pitchFamily="34" charset="0"/>
              </a:rPr>
              <a:t>ΑΓΡΟΤΙΚΟΙ</a:t>
            </a:r>
            <a:r>
              <a:rPr kumimoji="0" lang="el-GR" sz="1100" i="0" u="none" strike="noStrike" cap="none" normalizeH="0" baseline="0" dirty="0">
                <a:ln>
                  <a:noFill/>
                </a:ln>
                <a:solidFill>
                  <a:schemeClr val="tx1"/>
                </a:solidFill>
                <a:effectLst/>
                <a:latin typeface="Calibri" pitchFamily="34" charset="0"/>
                <a:ea typeface="Calibri" pitchFamily="34" charset="0"/>
                <a:cs typeface="Calibri" pitchFamily="34" charset="0"/>
              </a:rPr>
              <a:t> </a:t>
            </a:r>
            <a:r>
              <a:rPr kumimoji="0" lang="el-GR" sz="1100" b="1" i="0" u="none" strike="noStrike" cap="none" normalizeH="0" baseline="0" dirty="0">
                <a:ln>
                  <a:noFill/>
                </a:ln>
                <a:solidFill>
                  <a:schemeClr val="tx1"/>
                </a:solidFill>
                <a:effectLst/>
                <a:latin typeface="Calibri" pitchFamily="34" charset="0"/>
                <a:ea typeface="Calibri" pitchFamily="34" charset="0"/>
                <a:cs typeface="Calibri" pitchFamily="34" charset="0"/>
              </a:rPr>
              <a:t>ΣΥΝΕΤΑΙΡΙΣΜΟΙ</a:t>
            </a:r>
            <a:endParaRPr kumimoji="0" lang="el-GR" sz="1100" b="1" i="0" u="none" strike="noStrike" cap="none" normalizeH="0" baseline="0" dirty="0">
              <a:ln>
                <a:noFill/>
              </a:ln>
              <a:solidFill>
                <a:schemeClr val="tx1"/>
              </a:solidFill>
              <a:effectLst/>
              <a:latin typeface="Arial" pitchFamily="34" charset="0"/>
              <a:cs typeface="Arial" pitchFamily="34" charset="0"/>
            </a:endParaRPr>
          </a:p>
        </p:txBody>
      </p:sp>
      <p:sp>
        <p:nvSpPr>
          <p:cNvPr id="9" name="8 - Ορθογώνιο"/>
          <p:cNvSpPr/>
          <p:nvPr/>
        </p:nvSpPr>
        <p:spPr>
          <a:xfrm>
            <a:off x="3563888" y="1412776"/>
            <a:ext cx="2232248" cy="261610"/>
          </a:xfrm>
          <a:prstGeom prst="rect">
            <a:avLst/>
          </a:prstGeom>
        </p:spPr>
        <p:txBody>
          <a:bodyPr wrap="square">
            <a:spAutoFit/>
          </a:bodyPr>
          <a:lstStyle/>
          <a:p>
            <a:pPr algn="ctr"/>
            <a:r>
              <a:rPr lang="el-GR" sz="1100" b="1" dirty="0">
                <a:latin typeface="Calibri" pitchFamily="34" charset="0"/>
                <a:cs typeface="Calibri" pitchFamily="34" charset="0"/>
              </a:rPr>
              <a:t>ΥΠ. ΑΓΡ.  ΑΝ. &amp; ΤΡΟΦ</a:t>
            </a:r>
            <a:r>
              <a:rPr lang="el-GR" sz="1100" dirty="0"/>
              <a:t>.</a:t>
            </a:r>
          </a:p>
        </p:txBody>
      </p:sp>
      <p:sp>
        <p:nvSpPr>
          <p:cNvPr id="19461" name="Rectangle 5"/>
          <p:cNvSpPr>
            <a:spLocks noChangeArrowheads="1"/>
          </p:cNvSpPr>
          <p:nvPr/>
        </p:nvSpPr>
        <p:spPr bwMode="auto">
          <a:xfrm>
            <a:off x="7164288" y="4509120"/>
            <a:ext cx="1368152"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100" b="1" i="0" u="none" strike="noStrike" cap="none" normalizeH="0" baseline="0" dirty="0">
                <a:ln>
                  <a:noFill/>
                </a:ln>
                <a:solidFill>
                  <a:schemeClr val="tx1"/>
                </a:solidFill>
                <a:effectLst/>
                <a:latin typeface="Calibri" pitchFamily="34" charset="0"/>
                <a:ea typeface="Calibri" pitchFamily="34" charset="0"/>
                <a:cs typeface="Calibri" pitchFamily="34" charset="0"/>
              </a:rPr>
              <a:t>ΓΕΩΤΕΕ</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9462" name="Rectangle 6"/>
          <p:cNvSpPr>
            <a:spLocks noChangeArrowheads="1"/>
          </p:cNvSpPr>
          <p:nvPr/>
        </p:nvSpPr>
        <p:spPr bwMode="auto">
          <a:xfrm>
            <a:off x="0" y="3789040"/>
            <a:ext cx="1331640" cy="4308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100" b="1" i="0" u="none" strike="noStrike" cap="none" normalizeH="0" baseline="0" dirty="0">
                <a:ln>
                  <a:noFill/>
                </a:ln>
                <a:solidFill>
                  <a:schemeClr val="tx1"/>
                </a:solidFill>
                <a:effectLst/>
                <a:latin typeface="Calibri" pitchFamily="34" charset="0"/>
                <a:ea typeface="Calibri" pitchFamily="34" charset="0"/>
                <a:cs typeface="Calibri" pitchFamily="34" charset="0"/>
              </a:rPr>
              <a:t>11 </a:t>
            </a:r>
            <a:r>
              <a:rPr kumimoji="0" lang="en-US" sz="1100" b="1" i="0" u="none" strike="noStrike" cap="none" normalizeH="0" baseline="0" dirty="0">
                <a:ln>
                  <a:noFill/>
                </a:ln>
                <a:solidFill>
                  <a:schemeClr val="tx1"/>
                </a:solidFill>
                <a:effectLst/>
                <a:latin typeface="Calibri" pitchFamily="34" charset="0"/>
                <a:ea typeface="Calibri" pitchFamily="34" charset="0"/>
                <a:cs typeface="Calibri" pitchFamily="34" charset="0"/>
              </a:rPr>
              <a:t>E</a:t>
            </a:r>
            <a:r>
              <a:rPr kumimoji="0" lang="el-GR" sz="1100" b="1" i="0" u="none" strike="noStrike" cap="none" normalizeH="0" baseline="0" dirty="0">
                <a:ln>
                  <a:noFill/>
                </a:ln>
                <a:solidFill>
                  <a:schemeClr val="tx1"/>
                </a:solidFill>
                <a:effectLst/>
                <a:latin typeface="Calibri" pitchFamily="34" charset="0"/>
                <a:ea typeface="Calibri" pitchFamily="34" charset="0"/>
                <a:cs typeface="Calibri" pitchFamily="34" charset="0"/>
              </a:rPr>
              <a:t>Ρ.</a:t>
            </a:r>
            <a:r>
              <a:rPr kumimoji="0" lang="el-GR" sz="1100" b="1" i="0" u="none" strike="noStrike" cap="none" normalizeH="0" dirty="0">
                <a:ln>
                  <a:noFill/>
                </a:ln>
                <a:solidFill>
                  <a:schemeClr val="tx1"/>
                </a:solidFill>
                <a:effectLst/>
                <a:latin typeface="Calibri" pitchFamily="34" charset="0"/>
                <a:ea typeface="Calibri" pitchFamily="34" charset="0"/>
                <a:cs typeface="Calibri" pitchFamily="34" charset="0"/>
              </a:rPr>
              <a:t> </a:t>
            </a:r>
            <a:r>
              <a:rPr kumimoji="0" lang="el-GR" sz="1100" b="1" i="0" u="none" strike="noStrike" cap="none" normalizeH="0" baseline="0" dirty="0">
                <a:ln>
                  <a:noFill/>
                </a:ln>
                <a:solidFill>
                  <a:schemeClr val="tx1"/>
                </a:solidFill>
                <a:effectLst/>
                <a:latin typeface="Calibri" pitchFamily="34" charset="0"/>
                <a:ea typeface="Calibri" pitchFamily="34" charset="0"/>
                <a:cs typeface="Calibri" pitchFamily="34" charset="0"/>
              </a:rPr>
              <a:t>ΙΝΣΤΙΤΟΥΤΑ ΕΛΓΟ-ΔΗΜΗΤΡΑ</a:t>
            </a:r>
            <a:endParaRPr kumimoji="0" lang="el-GR" sz="1100" b="1" i="0" u="none" strike="noStrike" cap="none" normalizeH="0" baseline="0" dirty="0">
              <a:ln>
                <a:noFill/>
              </a:ln>
              <a:solidFill>
                <a:schemeClr val="tx1"/>
              </a:solidFill>
              <a:effectLst/>
              <a:latin typeface="Arial" pitchFamily="34" charset="0"/>
              <a:cs typeface="Arial" pitchFamily="34" charset="0"/>
            </a:endParaRPr>
          </a:p>
        </p:txBody>
      </p:sp>
      <p:sp>
        <p:nvSpPr>
          <p:cNvPr id="19465" name="Rectangle 9"/>
          <p:cNvSpPr>
            <a:spLocks noChangeArrowheads="1"/>
          </p:cNvSpPr>
          <p:nvPr/>
        </p:nvSpPr>
        <p:spPr bwMode="auto">
          <a:xfrm>
            <a:off x="6660232" y="764704"/>
            <a:ext cx="2376264"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a:ln>
                  <a:noFill/>
                </a:ln>
                <a:solidFill>
                  <a:srgbClr val="C00000"/>
                </a:solidFill>
                <a:effectLst/>
                <a:latin typeface="Calibri" pitchFamily="34" charset="0"/>
                <a:ea typeface="Calibri" pitchFamily="34" charset="0"/>
                <a:cs typeface="Calibri" pitchFamily="34" charset="0"/>
              </a:rPr>
              <a:t>ΚΑΤΑΡΤΙΣΗ -</a:t>
            </a:r>
            <a:r>
              <a:rPr kumimoji="0" lang="el-GR" sz="1100" b="1" i="0" u="none" strike="noStrike" cap="none" normalizeH="0" baseline="0" dirty="0">
                <a:ln>
                  <a:noFill/>
                </a:ln>
                <a:solidFill>
                  <a:srgbClr val="C00000"/>
                </a:solidFill>
                <a:effectLst/>
                <a:latin typeface="Calibri" pitchFamily="34" charset="0"/>
                <a:ea typeface="Calibri" pitchFamily="34" charset="0"/>
                <a:cs typeface="Calibri" pitchFamily="34" charset="0"/>
              </a:rPr>
              <a:t>  </a:t>
            </a:r>
            <a:r>
              <a:rPr kumimoji="0" lang="el-GR" sz="1600" b="1" i="0" u="none" strike="noStrike" cap="none" normalizeH="0" baseline="0" dirty="0">
                <a:ln>
                  <a:noFill/>
                </a:ln>
                <a:solidFill>
                  <a:srgbClr val="C00000"/>
                </a:solidFill>
                <a:effectLst/>
                <a:latin typeface="Calibri" pitchFamily="34" charset="0"/>
                <a:ea typeface="Calibri" pitchFamily="34" charset="0"/>
                <a:cs typeface="Calibri" pitchFamily="34" charset="0"/>
              </a:rPr>
              <a:t>ΕΚΠΑΙΔΕΥΣΗ</a:t>
            </a:r>
            <a:endParaRPr kumimoji="0" lang="el-GR" sz="1600" b="0" i="0" u="none" strike="noStrike" cap="none" normalizeH="0" baseline="0" dirty="0">
              <a:ln>
                <a:noFill/>
              </a:ln>
              <a:solidFill>
                <a:srgbClr val="C00000"/>
              </a:solidFill>
              <a:effectLst/>
              <a:latin typeface="Arial" pitchFamily="34" charset="0"/>
              <a:cs typeface="Arial" pitchFamily="34" charset="0"/>
            </a:endParaRPr>
          </a:p>
        </p:txBody>
      </p:sp>
      <p:sp>
        <p:nvSpPr>
          <p:cNvPr id="16" name="Rectangle 9"/>
          <p:cNvSpPr>
            <a:spLocks noChangeArrowheads="1"/>
          </p:cNvSpPr>
          <p:nvPr/>
        </p:nvSpPr>
        <p:spPr bwMode="auto">
          <a:xfrm>
            <a:off x="3275856" y="764704"/>
            <a:ext cx="2664296"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l-GR" sz="1600" b="1" dirty="0">
                <a:solidFill>
                  <a:schemeClr val="accent4">
                    <a:lumMod val="75000"/>
                  </a:schemeClr>
                </a:solidFill>
                <a:latin typeface="Calibri" pitchFamily="34" charset="0"/>
                <a:cs typeface="Calibri" pitchFamily="34" charset="0"/>
              </a:rPr>
              <a:t>ΣΥΜΒΟΥΛΕΣ - ΝΟΜΟΘΕΣΙΑ</a:t>
            </a:r>
            <a:endParaRPr kumimoji="0" lang="el-GR" sz="1600" b="0" i="0" u="none" strike="noStrike" cap="none" normalizeH="0" baseline="0" dirty="0">
              <a:ln>
                <a:noFill/>
              </a:ln>
              <a:solidFill>
                <a:schemeClr val="accent4">
                  <a:lumMod val="75000"/>
                </a:schemeClr>
              </a:solidFill>
              <a:effectLst/>
              <a:latin typeface="Arial" pitchFamily="34" charset="0"/>
              <a:cs typeface="Arial" pitchFamily="34" charset="0"/>
            </a:endParaRPr>
          </a:p>
        </p:txBody>
      </p:sp>
      <p:sp>
        <p:nvSpPr>
          <p:cNvPr id="17" name="Rectangle 9"/>
          <p:cNvSpPr>
            <a:spLocks noChangeArrowheads="1"/>
          </p:cNvSpPr>
          <p:nvPr/>
        </p:nvSpPr>
        <p:spPr bwMode="auto">
          <a:xfrm>
            <a:off x="395536" y="836712"/>
            <a:ext cx="216024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l-GR" sz="1600" b="1" dirty="0">
                <a:solidFill>
                  <a:schemeClr val="accent5">
                    <a:lumMod val="60000"/>
                    <a:lumOff val="40000"/>
                  </a:schemeClr>
                </a:solidFill>
                <a:latin typeface="Calibri" pitchFamily="34" charset="0"/>
                <a:cs typeface="Calibri" pitchFamily="34" charset="0"/>
              </a:rPr>
              <a:t>ΕΡΕΥΝΑ - ΚΑΙΝΟΤΟΜΙΑ</a:t>
            </a:r>
            <a:endParaRPr kumimoji="0" lang="el-GR" sz="1600" b="0" i="0" u="none" strike="noStrike" cap="none" normalizeH="0" baseline="0" dirty="0">
              <a:ln>
                <a:noFill/>
              </a:ln>
              <a:solidFill>
                <a:schemeClr val="accent5">
                  <a:lumMod val="60000"/>
                  <a:lumOff val="40000"/>
                </a:schemeClr>
              </a:solidFill>
              <a:effectLst/>
              <a:latin typeface="Arial" pitchFamily="34" charset="0"/>
              <a:cs typeface="Arial" pitchFamily="34" charset="0"/>
            </a:endParaRPr>
          </a:p>
        </p:txBody>
      </p:sp>
      <p:sp>
        <p:nvSpPr>
          <p:cNvPr id="18" name="Rectangle 9"/>
          <p:cNvSpPr>
            <a:spLocks noChangeArrowheads="1"/>
          </p:cNvSpPr>
          <p:nvPr/>
        </p:nvSpPr>
        <p:spPr bwMode="auto">
          <a:xfrm>
            <a:off x="7668344" y="1700808"/>
            <a:ext cx="720080"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l-GR" sz="1100" b="1" dirty="0">
                <a:latin typeface="Calibri" pitchFamily="34" charset="0"/>
                <a:cs typeface="Calibri" pitchFamily="34" charset="0"/>
              </a:rPr>
              <a:t>ΙΓΕ</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9" name="Rectangle 9"/>
          <p:cNvSpPr>
            <a:spLocks noChangeArrowheads="1"/>
          </p:cNvSpPr>
          <p:nvPr/>
        </p:nvSpPr>
        <p:spPr bwMode="auto">
          <a:xfrm>
            <a:off x="7380312" y="2037475"/>
            <a:ext cx="86409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l-GR" sz="1100" b="1" dirty="0">
                <a:latin typeface="Calibri" pitchFamily="34" charset="0"/>
                <a:cs typeface="Calibri" pitchFamily="34" charset="0"/>
              </a:rPr>
              <a:t>6 ΣΑΕΚ</a:t>
            </a:r>
          </a:p>
        </p:txBody>
      </p:sp>
      <p:sp>
        <p:nvSpPr>
          <p:cNvPr id="20" name="Rectangle 9"/>
          <p:cNvSpPr>
            <a:spLocks noChangeArrowheads="1"/>
          </p:cNvSpPr>
          <p:nvPr/>
        </p:nvSpPr>
        <p:spPr bwMode="auto">
          <a:xfrm>
            <a:off x="6948264" y="2636912"/>
            <a:ext cx="176368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100" b="1" i="0" u="none" strike="noStrike" cap="none" normalizeH="0" baseline="0" dirty="0">
                <a:ln>
                  <a:noFill/>
                </a:ln>
                <a:solidFill>
                  <a:schemeClr val="tx1"/>
                </a:solidFill>
                <a:effectLst/>
                <a:latin typeface="Calibri" pitchFamily="34" charset="0"/>
                <a:ea typeface="Calibri" pitchFamily="34" charset="0"/>
                <a:cs typeface="Calibri" pitchFamily="34" charset="0"/>
              </a:rPr>
              <a:t>ΚΕΔΙΒΙΜ</a:t>
            </a:r>
            <a:r>
              <a:rPr kumimoji="0" lang="el-GR" sz="1100" b="1" i="0" u="none" strike="noStrike" cap="none" normalizeH="0" dirty="0">
                <a:ln>
                  <a:noFill/>
                </a:ln>
                <a:solidFill>
                  <a:schemeClr val="tx1"/>
                </a:solidFill>
                <a:effectLst/>
                <a:latin typeface="Calibri" pitchFamily="34" charset="0"/>
                <a:ea typeface="Calibri" pitchFamily="34" charset="0"/>
                <a:cs typeface="Calibri" pitchFamily="34" charset="0"/>
              </a:rPr>
              <a:t> ΠΑΝΕΠΙΣΤΗΜΙΩΝ</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21" name="Rectangle 3"/>
          <p:cNvSpPr>
            <a:spLocks noChangeArrowheads="1"/>
          </p:cNvSpPr>
          <p:nvPr/>
        </p:nvSpPr>
        <p:spPr bwMode="auto">
          <a:xfrm>
            <a:off x="5220072" y="4797152"/>
            <a:ext cx="151216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100" b="1" i="0" u="none" strike="noStrike" cap="none" normalizeH="0" baseline="0" dirty="0">
                <a:ln>
                  <a:noFill/>
                </a:ln>
                <a:solidFill>
                  <a:schemeClr val="tx1"/>
                </a:solidFill>
                <a:effectLst/>
                <a:latin typeface="Calibri" pitchFamily="34" charset="0"/>
                <a:ea typeface="Calibri" pitchFamily="34" charset="0"/>
                <a:cs typeface="Calibri" pitchFamily="34" charset="0"/>
              </a:rPr>
              <a:t>ΕΝΩΣΕΙΣ ΑΓΡΟΤΩΝ</a:t>
            </a:r>
            <a:endParaRPr kumimoji="0" lang="el-GR" sz="1100" b="1" i="0" u="none" strike="noStrike" cap="none" normalizeH="0" baseline="0" dirty="0">
              <a:ln>
                <a:noFill/>
              </a:ln>
              <a:solidFill>
                <a:schemeClr val="tx1"/>
              </a:solidFill>
              <a:effectLst/>
              <a:latin typeface="Arial" pitchFamily="34" charset="0"/>
              <a:cs typeface="Arial" pitchFamily="34" charset="0"/>
            </a:endParaRPr>
          </a:p>
        </p:txBody>
      </p:sp>
      <p:sp>
        <p:nvSpPr>
          <p:cNvPr id="22" name="Rectangle 3"/>
          <p:cNvSpPr>
            <a:spLocks noChangeArrowheads="1"/>
          </p:cNvSpPr>
          <p:nvPr/>
        </p:nvSpPr>
        <p:spPr bwMode="auto">
          <a:xfrm>
            <a:off x="899592" y="1414589"/>
            <a:ext cx="194421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l-GR" sz="1100" b="1" dirty="0">
                <a:latin typeface="Calibri" pitchFamily="34" charset="0"/>
                <a:cs typeface="Calibri" pitchFamily="34" charset="0"/>
              </a:rPr>
              <a:t>ΓΕΩΠΟΝΙΚΑ ΑΕΙ</a:t>
            </a:r>
            <a:endParaRPr kumimoji="0" lang="el-GR" sz="1100" b="1" i="0" u="none" strike="noStrike" cap="none" normalizeH="0" baseline="0" dirty="0">
              <a:ln>
                <a:noFill/>
              </a:ln>
              <a:solidFill>
                <a:schemeClr val="tx1"/>
              </a:solidFill>
              <a:effectLst/>
              <a:latin typeface="Arial" pitchFamily="34" charset="0"/>
              <a:cs typeface="Arial" pitchFamily="34" charset="0"/>
            </a:endParaRPr>
          </a:p>
        </p:txBody>
      </p:sp>
      <p:sp>
        <p:nvSpPr>
          <p:cNvPr id="23" name="Rectangle 3"/>
          <p:cNvSpPr>
            <a:spLocks noChangeArrowheads="1"/>
          </p:cNvSpPr>
          <p:nvPr/>
        </p:nvSpPr>
        <p:spPr bwMode="auto">
          <a:xfrm>
            <a:off x="3491880" y="2816932"/>
            <a:ext cx="1368152"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l-GR" sz="1100" b="1" dirty="0">
                <a:latin typeface="Calibri" pitchFamily="34" charset="0"/>
                <a:cs typeface="Calibri" pitchFamily="34" charset="0"/>
              </a:rPr>
              <a:t>ΕΛΓΟ – ΔΗΜΗΤΡΑ </a:t>
            </a:r>
            <a:endParaRPr kumimoji="0" lang="el-GR" sz="1100" b="1" i="0" u="none" strike="noStrike" cap="none" normalizeH="0" baseline="0" dirty="0">
              <a:ln>
                <a:noFill/>
              </a:ln>
              <a:solidFill>
                <a:schemeClr val="tx1"/>
              </a:solidFill>
              <a:effectLst/>
              <a:latin typeface="Arial" pitchFamily="34" charset="0"/>
              <a:cs typeface="Arial" pitchFamily="34" charset="0"/>
            </a:endParaRPr>
          </a:p>
        </p:txBody>
      </p:sp>
      <p:sp>
        <p:nvSpPr>
          <p:cNvPr id="24" name="Rectangle 3"/>
          <p:cNvSpPr>
            <a:spLocks noChangeArrowheads="1"/>
          </p:cNvSpPr>
          <p:nvPr/>
        </p:nvSpPr>
        <p:spPr bwMode="auto">
          <a:xfrm>
            <a:off x="3635896" y="3323056"/>
            <a:ext cx="2304254"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l-GR" sz="1100" b="1" dirty="0">
                <a:latin typeface="Calibri" pitchFamily="34" charset="0"/>
                <a:cs typeface="Calibri" pitchFamily="34" charset="0"/>
              </a:rPr>
              <a:t>ΓΕΩΡΓΙΚΟΙ ΣΥΜΒΟΥΛΟΙ</a:t>
            </a:r>
            <a:endParaRPr kumimoji="0" lang="el-GR" sz="1100" b="1" i="0" u="none" strike="noStrike" cap="none" normalizeH="0" baseline="0" dirty="0">
              <a:ln>
                <a:noFill/>
              </a:ln>
              <a:solidFill>
                <a:schemeClr val="tx1"/>
              </a:solidFill>
              <a:effectLst/>
              <a:latin typeface="Arial" pitchFamily="34" charset="0"/>
              <a:cs typeface="Arial" pitchFamily="34" charset="0"/>
            </a:endParaRPr>
          </a:p>
        </p:txBody>
      </p:sp>
      <p:sp>
        <p:nvSpPr>
          <p:cNvPr id="25" name="Rectangle 3"/>
          <p:cNvSpPr>
            <a:spLocks noChangeArrowheads="1"/>
          </p:cNvSpPr>
          <p:nvPr/>
        </p:nvSpPr>
        <p:spPr bwMode="auto">
          <a:xfrm>
            <a:off x="107504" y="1328138"/>
            <a:ext cx="864096" cy="4308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l-GR" sz="1100" b="1" dirty="0">
                <a:latin typeface="Calibri" pitchFamily="34" charset="0"/>
                <a:cs typeface="Calibri" pitchFamily="34" charset="0"/>
              </a:rPr>
              <a:t>ΥΠ. ΠΑΙΔΕΙΑΣ</a:t>
            </a:r>
            <a:endParaRPr kumimoji="0" lang="el-GR" sz="1100" b="1" i="0" u="none" strike="noStrike" cap="none" normalizeH="0" baseline="0" dirty="0">
              <a:ln>
                <a:noFill/>
              </a:ln>
              <a:solidFill>
                <a:schemeClr val="tx1"/>
              </a:solidFill>
              <a:effectLst/>
              <a:latin typeface="Arial" pitchFamily="34" charset="0"/>
              <a:cs typeface="Arial" pitchFamily="34" charset="0"/>
            </a:endParaRPr>
          </a:p>
        </p:txBody>
      </p:sp>
      <p:sp>
        <p:nvSpPr>
          <p:cNvPr id="26" name="Rectangle 3"/>
          <p:cNvSpPr>
            <a:spLocks noChangeArrowheads="1"/>
          </p:cNvSpPr>
          <p:nvPr/>
        </p:nvSpPr>
        <p:spPr bwMode="auto">
          <a:xfrm>
            <a:off x="5580112" y="1887433"/>
            <a:ext cx="115212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l-GR" sz="1100" b="1" dirty="0">
                <a:latin typeface="Calibri" pitchFamily="34" charset="0"/>
                <a:cs typeface="Calibri" pitchFamily="34" charset="0"/>
              </a:rPr>
              <a:t>Δ/ΝΣΗ Ε. Κ. &amp; Ε.</a:t>
            </a:r>
            <a:endParaRPr kumimoji="0" lang="el-GR" sz="1100" b="1" i="0" u="none" strike="noStrike" cap="none" normalizeH="0" baseline="0" dirty="0">
              <a:ln>
                <a:noFill/>
              </a:ln>
              <a:solidFill>
                <a:schemeClr val="tx1"/>
              </a:solidFill>
              <a:effectLst/>
              <a:latin typeface="Arial" pitchFamily="34" charset="0"/>
              <a:cs typeface="Arial" pitchFamily="34" charset="0"/>
            </a:endParaRPr>
          </a:p>
        </p:txBody>
      </p:sp>
      <p:sp>
        <p:nvSpPr>
          <p:cNvPr id="27" name="26 - Στρογγυλεμένο ορθογώνιο"/>
          <p:cNvSpPr/>
          <p:nvPr/>
        </p:nvSpPr>
        <p:spPr>
          <a:xfrm>
            <a:off x="179512" y="1340768"/>
            <a:ext cx="720080" cy="504056"/>
          </a:xfrm>
          <a:prstGeom prst="roundRect">
            <a:avLst/>
          </a:prstGeom>
          <a:no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8" name="27 - Στρογγυλεμένο ορθογώνιο"/>
          <p:cNvSpPr/>
          <p:nvPr/>
        </p:nvSpPr>
        <p:spPr>
          <a:xfrm>
            <a:off x="1331640" y="1412776"/>
            <a:ext cx="1080120" cy="288032"/>
          </a:xfrm>
          <a:prstGeom prst="roundRect">
            <a:avLst/>
          </a:prstGeom>
          <a:no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0" name="29 - Στρογγυλεμένο ορθογώνιο"/>
          <p:cNvSpPr/>
          <p:nvPr/>
        </p:nvSpPr>
        <p:spPr>
          <a:xfrm>
            <a:off x="3851920" y="1484784"/>
            <a:ext cx="1656184" cy="216024"/>
          </a:xfrm>
          <a:prstGeom prst="round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1" name="30 - Στρογγυλεμένο ορθογώνιο"/>
          <p:cNvSpPr/>
          <p:nvPr/>
        </p:nvSpPr>
        <p:spPr>
          <a:xfrm>
            <a:off x="3563888" y="2852936"/>
            <a:ext cx="1224136" cy="216024"/>
          </a:xfrm>
          <a:prstGeom prst="round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2" name="Rectangle 3"/>
          <p:cNvSpPr>
            <a:spLocks noChangeArrowheads="1"/>
          </p:cNvSpPr>
          <p:nvPr/>
        </p:nvSpPr>
        <p:spPr bwMode="auto">
          <a:xfrm>
            <a:off x="4283968" y="5913276"/>
            <a:ext cx="86409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l-GR" sz="1100" b="1" dirty="0">
                <a:latin typeface="Calibri" pitchFamily="34" charset="0"/>
                <a:cs typeface="Calibri" pitchFamily="34" charset="0"/>
              </a:rPr>
              <a:t>ΜΚΟ</a:t>
            </a:r>
            <a:endParaRPr kumimoji="0" lang="el-GR" sz="1100" b="1" i="0" u="none" strike="noStrike" cap="none" normalizeH="0" baseline="0" dirty="0">
              <a:ln>
                <a:noFill/>
              </a:ln>
              <a:solidFill>
                <a:schemeClr val="tx1"/>
              </a:solidFill>
              <a:effectLst/>
              <a:latin typeface="Arial" pitchFamily="34" charset="0"/>
              <a:cs typeface="Arial" pitchFamily="34" charset="0"/>
            </a:endParaRPr>
          </a:p>
        </p:txBody>
      </p:sp>
      <p:sp>
        <p:nvSpPr>
          <p:cNvPr id="33" name="32 - Στρογγυλεμένο ορθογώνιο"/>
          <p:cNvSpPr/>
          <p:nvPr/>
        </p:nvSpPr>
        <p:spPr>
          <a:xfrm>
            <a:off x="2915816" y="1772816"/>
            <a:ext cx="1008112" cy="216024"/>
          </a:xfrm>
          <a:prstGeom prst="round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4" name="Rectangle 3"/>
          <p:cNvSpPr>
            <a:spLocks noChangeArrowheads="1"/>
          </p:cNvSpPr>
          <p:nvPr/>
        </p:nvSpPr>
        <p:spPr bwMode="auto">
          <a:xfrm>
            <a:off x="2915816" y="1772816"/>
            <a:ext cx="936104"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l-GR" sz="1100" b="1" dirty="0">
                <a:latin typeface="Calibri" pitchFamily="34" charset="0"/>
                <a:cs typeface="Calibri" pitchFamily="34" charset="0"/>
              </a:rPr>
              <a:t> ΕΥΕ ΠΑΑ</a:t>
            </a:r>
            <a:endParaRPr kumimoji="0" lang="el-GR" sz="1100" b="1" i="0" u="none" strike="noStrike" cap="none" normalizeH="0" baseline="0" dirty="0">
              <a:ln>
                <a:noFill/>
              </a:ln>
              <a:solidFill>
                <a:schemeClr val="tx1"/>
              </a:solidFill>
              <a:effectLst/>
              <a:latin typeface="Arial" pitchFamily="34" charset="0"/>
              <a:cs typeface="Arial" pitchFamily="34" charset="0"/>
            </a:endParaRPr>
          </a:p>
        </p:txBody>
      </p:sp>
      <p:sp>
        <p:nvSpPr>
          <p:cNvPr id="35" name="34 - Στρογγυλεμένο ορθογώνιο"/>
          <p:cNvSpPr/>
          <p:nvPr/>
        </p:nvSpPr>
        <p:spPr>
          <a:xfrm>
            <a:off x="5508104" y="1916832"/>
            <a:ext cx="1296144" cy="216024"/>
          </a:xfrm>
          <a:prstGeom prst="round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7" name="36 - Στρογγυλεμένο ορθογώνιο"/>
          <p:cNvSpPr/>
          <p:nvPr/>
        </p:nvSpPr>
        <p:spPr>
          <a:xfrm>
            <a:off x="3779912" y="3212976"/>
            <a:ext cx="1800200" cy="288032"/>
          </a:xfrm>
          <a:prstGeom prst="round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8" name="37 - Στρογγυλεμένο ορθογώνιο"/>
          <p:cNvSpPr/>
          <p:nvPr/>
        </p:nvSpPr>
        <p:spPr>
          <a:xfrm>
            <a:off x="7740352" y="1628800"/>
            <a:ext cx="576064" cy="288032"/>
          </a:xfrm>
          <a:prstGeom prst="roundRect">
            <a:avLst>
              <a:gd name="adj" fmla="val 16667"/>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9" name="38 - Στρογγυλεμένο ορθογώνιο"/>
          <p:cNvSpPr/>
          <p:nvPr/>
        </p:nvSpPr>
        <p:spPr>
          <a:xfrm>
            <a:off x="7452320" y="2060848"/>
            <a:ext cx="648072" cy="288032"/>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0" name="39 - Στρογγυλεμένο ορθογώνιο"/>
          <p:cNvSpPr/>
          <p:nvPr/>
        </p:nvSpPr>
        <p:spPr>
          <a:xfrm>
            <a:off x="6876256" y="2636912"/>
            <a:ext cx="1872208" cy="288032"/>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1" name="40 - Στρογγυλεμένο ορθογώνιο"/>
          <p:cNvSpPr/>
          <p:nvPr/>
        </p:nvSpPr>
        <p:spPr>
          <a:xfrm>
            <a:off x="7524328" y="4509120"/>
            <a:ext cx="720080" cy="288032"/>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6" name="Rectangle 4"/>
          <p:cNvSpPr>
            <a:spLocks noChangeArrowheads="1"/>
          </p:cNvSpPr>
          <p:nvPr/>
        </p:nvSpPr>
        <p:spPr bwMode="auto">
          <a:xfrm>
            <a:off x="7092280" y="3140968"/>
            <a:ext cx="1944216" cy="4308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l-GR" sz="1100" b="1" dirty="0">
                <a:latin typeface="Calibri" pitchFamily="34" charset="0"/>
                <a:cs typeface="Calibri" pitchFamily="34" charset="0"/>
              </a:rPr>
              <a:t>25 ΚΕΝΤΡΑ ΕΚΠ/ΣΗΣ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100" b="1" i="0" u="none" strike="noStrike" cap="none" normalizeH="0" baseline="0" dirty="0">
                <a:ln>
                  <a:noFill/>
                </a:ln>
                <a:solidFill>
                  <a:schemeClr val="tx1"/>
                </a:solidFill>
                <a:effectLst/>
                <a:latin typeface="Calibri" pitchFamily="34" charset="0"/>
                <a:cs typeface="Calibri" pitchFamily="34" charset="0"/>
              </a:rPr>
              <a:t>ΔΗΜΗΤΡΑ</a:t>
            </a:r>
            <a:endParaRPr kumimoji="0" lang="el-GR" sz="1100" b="1" i="0" u="none" strike="noStrike" cap="none" normalizeH="0" baseline="0" dirty="0">
              <a:ln>
                <a:noFill/>
              </a:ln>
              <a:solidFill>
                <a:schemeClr val="tx1"/>
              </a:solidFill>
              <a:effectLst/>
              <a:latin typeface="Arial" pitchFamily="34" charset="0"/>
              <a:cs typeface="Arial" pitchFamily="34" charset="0"/>
            </a:endParaRPr>
          </a:p>
        </p:txBody>
      </p:sp>
      <p:sp>
        <p:nvSpPr>
          <p:cNvPr id="47" name="46 - Στρογγυλεμένο ορθογώνιο"/>
          <p:cNvSpPr/>
          <p:nvPr/>
        </p:nvSpPr>
        <p:spPr>
          <a:xfrm>
            <a:off x="7668344" y="4077072"/>
            <a:ext cx="936104" cy="360040"/>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9" name="48 - Έλλειψη"/>
          <p:cNvSpPr/>
          <p:nvPr/>
        </p:nvSpPr>
        <p:spPr>
          <a:xfrm>
            <a:off x="5220072" y="4797152"/>
            <a:ext cx="1296144" cy="288032"/>
          </a:xfrm>
          <a:prstGeom prst="ellipse">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0" name="49 - Έλλειψη"/>
          <p:cNvSpPr/>
          <p:nvPr/>
        </p:nvSpPr>
        <p:spPr>
          <a:xfrm>
            <a:off x="2267744" y="4941168"/>
            <a:ext cx="1872208" cy="432048"/>
          </a:xfrm>
          <a:prstGeom prst="ellipse">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1" name="Rectangle 3"/>
          <p:cNvSpPr>
            <a:spLocks noChangeArrowheads="1"/>
          </p:cNvSpPr>
          <p:nvPr/>
        </p:nvSpPr>
        <p:spPr bwMode="auto">
          <a:xfrm>
            <a:off x="3347864" y="5877272"/>
            <a:ext cx="936104"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l-GR" sz="1100" b="1" dirty="0">
                <a:latin typeface="Calibri" pitchFamily="34" charset="0"/>
                <a:cs typeface="Calibri" pitchFamily="34" charset="0"/>
              </a:rPr>
              <a:t>ΣΕΒ</a:t>
            </a:r>
            <a:endParaRPr kumimoji="0" lang="el-GR" sz="1100" b="1" i="0" u="none" strike="noStrike" cap="none" normalizeH="0" baseline="0" dirty="0">
              <a:ln>
                <a:noFill/>
              </a:ln>
              <a:solidFill>
                <a:schemeClr val="tx1"/>
              </a:solidFill>
              <a:effectLst/>
              <a:latin typeface="Arial" pitchFamily="34" charset="0"/>
              <a:cs typeface="Arial" pitchFamily="34" charset="0"/>
            </a:endParaRPr>
          </a:p>
        </p:txBody>
      </p:sp>
      <p:sp>
        <p:nvSpPr>
          <p:cNvPr id="52" name="51 - Έλλειψη"/>
          <p:cNvSpPr/>
          <p:nvPr/>
        </p:nvSpPr>
        <p:spPr>
          <a:xfrm>
            <a:off x="4355976" y="5877272"/>
            <a:ext cx="720080" cy="360040"/>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3" name="52 - Έλλειψη"/>
          <p:cNvSpPr/>
          <p:nvPr/>
        </p:nvSpPr>
        <p:spPr>
          <a:xfrm>
            <a:off x="3563888" y="5877272"/>
            <a:ext cx="504056" cy="288032"/>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rgbClr val="FFC000"/>
              </a:solidFill>
            </a:endParaRPr>
          </a:p>
        </p:txBody>
      </p:sp>
      <p:sp>
        <p:nvSpPr>
          <p:cNvPr id="54" name="Rectangle 3"/>
          <p:cNvSpPr>
            <a:spLocks noChangeArrowheads="1"/>
          </p:cNvSpPr>
          <p:nvPr/>
        </p:nvSpPr>
        <p:spPr bwMode="auto">
          <a:xfrm>
            <a:off x="0" y="2564904"/>
            <a:ext cx="1331640" cy="4308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l-GR" sz="1100" b="1" dirty="0">
                <a:latin typeface="Calibri" pitchFamily="34" charset="0"/>
                <a:cs typeface="Calibri" pitchFamily="34" charset="0"/>
              </a:rPr>
              <a:t>ΥΠ. </a:t>
            </a:r>
          </a:p>
          <a:p>
            <a:pPr marL="0" marR="0" lvl="0" indent="0" algn="ctr" defTabSz="914400" rtl="0" eaLnBrk="1" fontAlgn="base" latinLnBrk="0" hangingPunct="1">
              <a:lnSpc>
                <a:spcPct val="100000"/>
              </a:lnSpc>
              <a:spcBef>
                <a:spcPct val="0"/>
              </a:spcBef>
              <a:spcAft>
                <a:spcPct val="0"/>
              </a:spcAft>
              <a:buClrTx/>
              <a:buSzTx/>
              <a:buFontTx/>
              <a:buNone/>
              <a:tabLst/>
            </a:pPr>
            <a:r>
              <a:rPr lang="el-GR" sz="1100" b="1" dirty="0">
                <a:latin typeface="Calibri" pitchFamily="34" charset="0"/>
                <a:cs typeface="Calibri" pitchFamily="34" charset="0"/>
              </a:rPr>
              <a:t>ΑΝΑΠΤΥΞΗΣ</a:t>
            </a:r>
            <a:endParaRPr kumimoji="0" lang="el-GR" sz="1100" b="1" i="0" u="none" strike="noStrike" cap="none" normalizeH="0" baseline="0" dirty="0">
              <a:ln>
                <a:noFill/>
              </a:ln>
              <a:solidFill>
                <a:schemeClr val="tx1"/>
              </a:solidFill>
              <a:effectLst/>
              <a:latin typeface="Arial" pitchFamily="34" charset="0"/>
              <a:cs typeface="Arial" pitchFamily="34" charset="0"/>
            </a:endParaRPr>
          </a:p>
        </p:txBody>
      </p:sp>
      <p:sp>
        <p:nvSpPr>
          <p:cNvPr id="56" name="55 - Στρογγυλεμένο ορθογώνιο"/>
          <p:cNvSpPr/>
          <p:nvPr/>
        </p:nvSpPr>
        <p:spPr>
          <a:xfrm>
            <a:off x="179512" y="2564904"/>
            <a:ext cx="1152128" cy="504056"/>
          </a:xfrm>
          <a:prstGeom prst="roundRect">
            <a:avLst/>
          </a:prstGeom>
          <a:no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7" name="56 - Στρογγυλεμένο ορθογώνιο"/>
          <p:cNvSpPr/>
          <p:nvPr/>
        </p:nvSpPr>
        <p:spPr>
          <a:xfrm>
            <a:off x="107504" y="3789040"/>
            <a:ext cx="1224136" cy="432048"/>
          </a:xfrm>
          <a:prstGeom prst="roundRect">
            <a:avLst/>
          </a:prstGeom>
          <a:no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8" name="57 - Στρογγυλεμένο ορθογώνιο"/>
          <p:cNvSpPr/>
          <p:nvPr/>
        </p:nvSpPr>
        <p:spPr>
          <a:xfrm>
            <a:off x="1907704" y="2636912"/>
            <a:ext cx="648072" cy="432048"/>
          </a:xfrm>
          <a:prstGeom prst="roundRect">
            <a:avLst/>
          </a:prstGeom>
          <a:no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9" name="Rectangle 7"/>
          <p:cNvSpPr>
            <a:spLocks noChangeArrowheads="1"/>
          </p:cNvSpPr>
          <p:nvPr/>
        </p:nvSpPr>
        <p:spPr bwMode="auto">
          <a:xfrm>
            <a:off x="1979712" y="2708920"/>
            <a:ext cx="539552"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l-GR" sz="1200" b="1" dirty="0">
                <a:latin typeface="Calibri" pitchFamily="34" charset="0"/>
                <a:cs typeface="Calibri" pitchFamily="34" charset="0"/>
              </a:rPr>
              <a:t>ΓΓΕΚ</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60" name="Rectangle 7"/>
          <p:cNvSpPr>
            <a:spLocks noChangeArrowheads="1"/>
          </p:cNvSpPr>
          <p:nvPr/>
        </p:nvSpPr>
        <p:spPr bwMode="auto">
          <a:xfrm>
            <a:off x="107504" y="4308485"/>
            <a:ext cx="1800200" cy="6155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l-GR" sz="1100" b="1" dirty="0">
                <a:latin typeface="Calibri" pitchFamily="34" charset="0"/>
                <a:cs typeface="Calibri" pitchFamily="34" charset="0"/>
              </a:rPr>
              <a:t>ΠΑΑ ΜΕΤΡΑ ΣΥΝΕΡΓΑΣΙΑΣ (</a:t>
            </a:r>
            <a:r>
              <a:rPr lang="en-US" sz="1100" b="1" dirty="0">
                <a:latin typeface="Calibri" pitchFamily="34" charset="0"/>
                <a:cs typeface="Calibri" pitchFamily="34" charset="0"/>
              </a:rPr>
              <a:t>O.G.) – </a:t>
            </a:r>
            <a:r>
              <a:rPr lang="el-GR" sz="1100" b="1" dirty="0">
                <a:latin typeface="Calibri" pitchFamily="34" charset="0"/>
                <a:cs typeface="Calibri" pitchFamily="34" charset="0"/>
              </a:rPr>
              <a:t>ΕΥΡ.. ΣΥΜΠΡ. ΚΑΙΝ</a:t>
            </a:r>
            <a:r>
              <a:rPr lang="el-GR" sz="1200" b="1" dirty="0">
                <a:latin typeface="Calibri" pitchFamily="34" charset="0"/>
                <a:cs typeface="Calibri" pitchFamily="34" charset="0"/>
              </a:rPr>
              <a:t>.</a:t>
            </a:r>
            <a:endParaRPr kumimoji="0" lang="el-GR" sz="1800" b="1" i="0" u="none" strike="noStrike" cap="none" normalizeH="0" baseline="0" dirty="0">
              <a:ln>
                <a:noFill/>
              </a:ln>
              <a:solidFill>
                <a:schemeClr val="tx1"/>
              </a:solidFill>
              <a:effectLst/>
              <a:latin typeface="Arial" pitchFamily="34" charset="0"/>
              <a:cs typeface="Arial" pitchFamily="34" charset="0"/>
            </a:endParaRPr>
          </a:p>
        </p:txBody>
      </p:sp>
      <p:sp>
        <p:nvSpPr>
          <p:cNvPr id="61" name="60 - Στρογγυλεμένο ορθογώνιο"/>
          <p:cNvSpPr/>
          <p:nvPr/>
        </p:nvSpPr>
        <p:spPr>
          <a:xfrm>
            <a:off x="107504" y="4293096"/>
            <a:ext cx="1872208" cy="576064"/>
          </a:xfrm>
          <a:prstGeom prst="roundRect">
            <a:avLst/>
          </a:prstGeom>
          <a:no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chemeClr val="accent5">
                  <a:lumMod val="60000"/>
                  <a:lumOff val="40000"/>
                </a:schemeClr>
              </a:solidFill>
            </a:endParaRPr>
          </a:p>
        </p:txBody>
      </p:sp>
      <p:sp>
        <p:nvSpPr>
          <p:cNvPr id="62" name="Rectangle 7"/>
          <p:cNvSpPr>
            <a:spLocks noChangeArrowheads="1"/>
          </p:cNvSpPr>
          <p:nvPr/>
        </p:nvSpPr>
        <p:spPr bwMode="auto">
          <a:xfrm>
            <a:off x="107504" y="5085184"/>
            <a:ext cx="108012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l-GR" sz="1200" b="1" dirty="0">
                <a:latin typeface="Calibri" pitchFamily="34" charset="0"/>
                <a:cs typeface="Calibri" pitchFamily="34" charset="0"/>
              </a:rPr>
              <a:t>ΜΠΕΝΑΚΕΙΟ</a:t>
            </a:r>
            <a:endParaRPr kumimoji="0" lang="el-GR" sz="1800" b="1" i="0" u="none" strike="noStrike" cap="none" normalizeH="0" baseline="0" dirty="0">
              <a:ln>
                <a:noFill/>
              </a:ln>
              <a:solidFill>
                <a:schemeClr val="tx1"/>
              </a:solidFill>
              <a:effectLst/>
              <a:latin typeface="Arial" pitchFamily="34" charset="0"/>
              <a:cs typeface="Arial" pitchFamily="34" charset="0"/>
            </a:endParaRPr>
          </a:p>
        </p:txBody>
      </p:sp>
      <p:sp>
        <p:nvSpPr>
          <p:cNvPr id="63" name="62 - Στρογγυλεμένο ορθογώνιο"/>
          <p:cNvSpPr/>
          <p:nvPr/>
        </p:nvSpPr>
        <p:spPr>
          <a:xfrm>
            <a:off x="107504" y="5013176"/>
            <a:ext cx="1008112" cy="360040"/>
          </a:xfrm>
          <a:prstGeom prst="roundRect">
            <a:avLst/>
          </a:prstGeom>
          <a:no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5" name="54 - Ορθογώνιο"/>
          <p:cNvSpPr/>
          <p:nvPr/>
        </p:nvSpPr>
        <p:spPr>
          <a:xfrm>
            <a:off x="4283968" y="2348880"/>
            <a:ext cx="1656184" cy="261610"/>
          </a:xfrm>
          <a:prstGeom prst="rect">
            <a:avLst/>
          </a:prstGeom>
        </p:spPr>
        <p:txBody>
          <a:bodyPr wrap="square">
            <a:spAutoFit/>
          </a:bodyPr>
          <a:lstStyle/>
          <a:p>
            <a:r>
              <a:rPr lang="el-GR" sz="1100" b="1" dirty="0">
                <a:latin typeface="Calibri" pitchFamily="34" charset="0"/>
                <a:cs typeface="Calibri" pitchFamily="34" charset="0"/>
              </a:rPr>
              <a:t>Δ/ΝΣΗ </a:t>
            </a:r>
            <a:r>
              <a:rPr lang="en-US" sz="1100" b="1" dirty="0">
                <a:latin typeface="Calibri" pitchFamily="34" charset="0"/>
                <a:cs typeface="Calibri" pitchFamily="34" charset="0"/>
              </a:rPr>
              <a:t>A. </a:t>
            </a:r>
            <a:r>
              <a:rPr lang="el-GR" sz="1100" b="1" dirty="0">
                <a:latin typeface="Calibri" pitchFamily="34" charset="0"/>
                <a:cs typeface="Calibri" pitchFamily="34" charset="0"/>
              </a:rPr>
              <a:t>Π. Τ. &amp; Δ.Σ</a:t>
            </a:r>
            <a:r>
              <a:rPr lang="el-GR" sz="1100" dirty="0">
                <a:latin typeface="Calibri" pitchFamily="34" charset="0"/>
                <a:cs typeface="Calibri" pitchFamily="34" charset="0"/>
              </a:rPr>
              <a:t>.</a:t>
            </a:r>
            <a:endParaRPr lang="el-GR" sz="1100" dirty="0"/>
          </a:p>
        </p:txBody>
      </p:sp>
      <p:sp>
        <p:nvSpPr>
          <p:cNvPr id="64" name="63 - Στρογγυλεμένο ορθογώνιο"/>
          <p:cNvSpPr/>
          <p:nvPr/>
        </p:nvSpPr>
        <p:spPr>
          <a:xfrm>
            <a:off x="4283968" y="2348880"/>
            <a:ext cx="1368152" cy="288032"/>
          </a:xfrm>
          <a:prstGeom prst="round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9" name="68 - Ορθογώνιο"/>
          <p:cNvSpPr/>
          <p:nvPr/>
        </p:nvSpPr>
        <p:spPr>
          <a:xfrm>
            <a:off x="7452320" y="6021288"/>
            <a:ext cx="864096" cy="261610"/>
          </a:xfrm>
          <a:prstGeom prst="rect">
            <a:avLst/>
          </a:prstGeom>
        </p:spPr>
        <p:txBody>
          <a:bodyPr wrap="square">
            <a:spAutoFit/>
          </a:bodyPr>
          <a:lstStyle/>
          <a:p>
            <a:r>
              <a:rPr lang="el-GR" sz="1100" b="1" dirty="0">
                <a:latin typeface="Calibri" pitchFamily="34" charset="0"/>
                <a:cs typeface="Calibri" pitchFamily="34" charset="0"/>
              </a:rPr>
              <a:t>ΔΑΟΚ</a:t>
            </a:r>
            <a:endParaRPr lang="el-GR" sz="1100" b="1" dirty="0"/>
          </a:p>
        </p:txBody>
      </p:sp>
      <p:sp>
        <p:nvSpPr>
          <p:cNvPr id="70" name="69 - Ορθογώνιο"/>
          <p:cNvSpPr/>
          <p:nvPr/>
        </p:nvSpPr>
        <p:spPr>
          <a:xfrm>
            <a:off x="7236296" y="5229200"/>
            <a:ext cx="1138453" cy="430887"/>
          </a:xfrm>
          <a:prstGeom prst="rect">
            <a:avLst/>
          </a:prstGeom>
        </p:spPr>
        <p:txBody>
          <a:bodyPr wrap="square">
            <a:spAutoFit/>
          </a:bodyPr>
          <a:lstStyle/>
          <a:p>
            <a:pPr algn="ctr"/>
            <a:r>
              <a:rPr lang="el-GR" sz="1100" b="1" dirty="0">
                <a:latin typeface="Calibri" pitchFamily="34" charset="0"/>
                <a:cs typeface="Calibri" pitchFamily="34" charset="0"/>
              </a:rPr>
              <a:t>ΥΠ. ΕΣΩΤΕΡΙΚΩΝ</a:t>
            </a:r>
            <a:endParaRPr lang="el-GR" sz="1100" b="1" dirty="0"/>
          </a:p>
        </p:txBody>
      </p:sp>
      <p:sp>
        <p:nvSpPr>
          <p:cNvPr id="71" name="70 - Στρογγυλεμένο ορθογώνιο"/>
          <p:cNvSpPr/>
          <p:nvPr/>
        </p:nvSpPr>
        <p:spPr>
          <a:xfrm>
            <a:off x="7164288" y="5229200"/>
            <a:ext cx="1152128" cy="432048"/>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rgbClr val="FF0000"/>
              </a:solidFill>
            </a:endParaRPr>
          </a:p>
        </p:txBody>
      </p:sp>
      <p:sp>
        <p:nvSpPr>
          <p:cNvPr id="72" name="71 - Στρογγυλεμένο ορθογώνιο"/>
          <p:cNvSpPr/>
          <p:nvPr/>
        </p:nvSpPr>
        <p:spPr>
          <a:xfrm>
            <a:off x="7380312" y="6021288"/>
            <a:ext cx="792088" cy="288032"/>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86" name="85 - Ευθύγραμμο βέλος σύνδεσης"/>
          <p:cNvCxnSpPr>
            <a:stCxn id="30" idx="1"/>
          </p:cNvCxnSpPr>
          <p:nvPr/>
        </p:nvCxnSpPr>
        <p:spPr>
          <a:xfrm flipH="1">
            <a:off x="3419872" y="1592796"/>
            <a:ext cx="432048" cy="180020"/>
          </a:xfrm>
          <a:prstGeom prst="straightConnector1">
            <a:avLst/>
          </a:prstGeom>
          <a:ln>
            <a:solidFill>
              <a:schemeClr val="accent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88" name="87 - Ευθύγραμμο βέλος σύνδεσης"/>
          <p:cNvCxnSpPr>
            <a:stCxn id="30" idx="3"/>
            <a:endCxn id="35" idx="0"/>
          </p:cNvCxnSpPr>
          <p:nvPr/>
        </p:nvCxnSpPr>
        <p:spPr>
          <a:xfrm>
            <a:off x="5508104" y="1592796"/>
            <a:ext cx="648072" cy="324036"/>
          </a:xfrm>
          <a:prstGeom prst="straightConnector1">
            <a:avLst/>
          </a:prstGeom>
          <a:ln>
            <a:solidFill>
              <a:schemeClr val="accent4">
                <a:lumMod val="60000"/>
                <a:lumOff val="4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92" name="91 - Ευθύγραμμο βέλος σύνδεσης"/>
          <p:cNvCxnSpPr/>
          <p:nvPr/>
        </p:nvCxnSpPr>
        <p:spPr>
          <a:xfrm>
            <a:off x="4644008" y="3501008"/>
            <a:ext cx="0" cy="504056"/>
          </a:xfrm>
          <a:prstGeom prst="straightConnector1">
            <a:avLst/>
          </a:prstGeom>
          <a:ln>
            <a:solidFill>
              <a:schemeClr val="accent4">
                <a:lumMod val="60000"/>
                <a:lumOff val="4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96" name="95 - Ευθύγραμμο βέλος σύνδεσης"/>
          <p:cNvCxnSpPr>
            <a:stCxn id="30" idx="2"/>
            <a:endCxn id="247" idx="0"/>
          </p:cNvCxnSpPr>
          <p:nvPr/>
        </p:nvCxnSpPr>
        <p:spPr>
          <a:xfrm>
            <a:off x="4680012" y="1700808"/>
            <a:ext cx="0" cy="121223"/>
          </a:xfrm>
          <a:prstGeom prst="straightConnector1">
            <a:avLst/>
          </a:prstGeom>
          <a:ln>
            <a:solidFill>
              <a:schemeClr val="accent4">
                <a:lumMod val="60000"/>
                <a:lumOff val="4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01" name="100 - Ορθογώνιο"/>
          <p:cNvSpPr/>
          <p:nvPr/>
        </p:nvSpPr>
        <p:spPr>
          <a:xfrm>
            <a:off x="7668344" y="4149080"/>
            <a:ext cx="923650" cy="261610"/>
          </a:xfrm>
          <a:prstGeom prst="rect">
            <a:avLst/>
          </a:prstGeom>
        </p:spPr>
        <p:txBody>
          <a:bodyPr wrap="none">
            <a:spAutoFit/>
          </a:bodyPr>
          <a:lstStyle/>
          <a:p>
            <a:pPr lvl="0" algn="ctr" fontAlgn="base">
              <a:spcBef>
                <a:spcPct val="0"/>
              </a:spcBef>
              <a:spcAft>
                <a:spcPct val="0"/>
              </a:spcAft>
            </a:pPr>
            <a:r>
              <a:rPr lang="el-GR" sz="1100" b="1" dirty="0">
                <a:solidFill>
                  <a:prstClr val="black"/>
                </a:solidFill>
                <a:latin typeface="Calibri" pitchFamily="34" charset="0"/>
                <a:cs typeface="Calibri" pitchFamily="34" charset="0"/>
              </a:rPr>
              <a:t>ΜΠΕΝΑΚΕΙΟ</a:t>
            </a:r>
            <a:endParaRPr lang="el-GR" sz="1100" b="1" dirty="0">
              <a:solidFill>
                <a:prstClr val="black"/>
              </a:solidFill>
              <a:latin typeface="Arial" pitchFamily="34" charset="0"/>
              <a:cs typeface="Arial" pitchFamily="34" charset="0"/>
            </a:endParaRPr>
          </a:p>
        </p:txBody>
      </p:sp>
      <p:sp>
        <p:nvSpPr>
          <p:cNvPr id="103" name="102 - Στρογγυλεμένο ορθογώνιο"/>
          <p:cNvSpPr/>
          <p:nvPr/>
        </p:nvSpPr>
        <p:spPr>
          <a:xfrm>
            <a:off x="7380312" y="3068960"/>
            <a:ext cx="1368152" cy="504056"/>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4" name="Rectangle 3"/>
          <p:cNvSpPr>
            <a:spLocks noChangeArrowheads="1"/>
          </p:cNvSpPr>
          <p:nvPr/>
        </p:nvSpPr>
        <p:spPr bwMode="auto">
          <a:xfrm>
            <a:off x="5436096" y="3140968"/>
            <a:ext cx="1800200" cy="4308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l-GR" sz="1100" b="1" dirty="0">
                <a:latin typeface="Calibri" pitchFamily="34" charset="0"/>
                <a:cs typeface="Calibri" pitchFamily="34" charset="0"/>
              </a:rPr>
              <a:t>ΚΥΔ</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100" b="1" i="0" u="none" strike="noStrike" cap="none" normalizeH="0" baseline="0" dirty="0">
                <a:ln>
                  <a:noFill/>
                </a:ln>
                <a:solidFill>
                  <a:schemeClr val="tx1"/>
                </a:solidFill>
                <a:effectLst/>
                <a:latin typeface="Calibri" pitchFamily="34" charset="0"/>
                <a:cs typeface="Calibri" pitchFamily="34" charset="0"/>
              </a:rPr>
              <a:t>(ΟΣΔΕ)</a:t>
            </a:r>
            <a:endParaRPr kumimoji="0" lang="el-GR" sz="1100" b="1" i="0" u="none" strike="noStrike" cap="none" normalizeH="0" baseline="0" dirty="0">
              <a:ln>
                <a:noFill/>
              </a:ln>
              <a:solidFill>
                <a:schemeClr val="tx1"/>
              </a:solidFill>
              <a:effectLst/>
              <a:latin typeface="Arial" pitchFamily="34" charset="0"/>
              <a:cs typeface="Arial" pitchFamily="34" charset="0"/>
            </a:endParaRPr>
          </a:p>
        </p:txBody>
      </p:sp>
      <p:sp>
        <p:nvSpPr>
          <p:cNvPr id="105" name="104 - Στρογγυλεμένο ορθογώνιο"/>
          <p:cNvSpPr/>
          <p:nvPr/>
        </p:nvSpPr>
        <p:spPr>
          <a:xfrm>
            <a:off x="6012160" y="3140968"/>
            <a:ext cx="648072" cy="432048"/>
          </a:xfrm>
          <a:prstGeom prst="round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7" name="106 - Ευθύγραμμο βέλος σύνδεσης"/>
          <p:cNvCxnSpPr/>
          <p:nvPr/>
        </p:nvCxnSpPr>
        <p:spPr>
          <a:xfrm flipH="1">
            <a:off x="5076056" y="3501008"/>
            <a:ext cx="936110" cy="648072"/>
          </a:xfrm>
          <a:prstGeom prst="straightConnector1">
            <a:avLst/>
          </a:prstGeom>
          <a:ln>
            <a:solidFill>
              <a:schemeClr val="accent4">
                <a:lumMod val="60000"/>
                <a:lumOff val="4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11" name="110 - Ευθύγραμμο βέλος σύνδεσης"/>
          <p:cNvCxnSpPr/>
          <p:nvPr/>
        </p:nvCxnSpPr>
        <p:spPr>
          <a:xfrm>
            <a:off x="3635896" y="4365104"/>
            <a:ext cx="288032" cy="169168"/>
          </a:xfrm>
          <a:prstGeom prst="straightConnector1">
            <a:avLst/>
          </a:prstGeom>
          <a:ln>
            <a:solidFill>
              <a:schemeClr val="accent3">
                <a:lumMod val="60000"/>
                <a:lumOff val="4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17" name="116 - Ευθύγραμμο βέλος σύνδεσης"/>
          <p:cNvCxnSpPr>
            <a:stCxn id="35" idx="3"/>
            <a:endCxn id="39" idx="1"/>
          </p:cNvCxnSpPr>
          <p:nvPr/>
        </p:nvCxnSpPr>
        <p:spPr>
          <a:xfrm>
            <a:off x="6804248" y="2024844"/>
            <a:ext cx="648072" cy="180020"/>
          </a:xfrm>
          <a:prstGeom prst="straightConnector1">
            <a:avLst/>
          </a:prstGeom>
          <a:ln>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24" name="123 - Ευθύγραμμο βέλος σύνδεσης"/>
          <p:cNvCxnSpPr>
            <a:stCxn id="38" idx="1"/>
          </p:cNvCxnSpPr>
          <p:nvPr/>
        </p:nvCxnSpPr>
        <p:spPr>
          <a:xfrm flipH="1">
            <a:off x="4932040" y="1772816"/>
            <a:ext cx="2808312" cy="2304256"/>
          </a:xfrm>
          <a:prstGeom prst="straightConnector1">
            <a:avLst/>
          </a:prstGeom>
          <a:ln>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29" name="128 - Ευθύγραμμο βέλος σύνδεσης"/>
          <p:cNvCxnSpPr>
            <a:stCxn id="404" idx="1"/>
          </p:cNvCxnSpPr>
          <p:nvPr/>
        </p:nvCxnSpPr>
        <p:spPr>
          <a:xfrm flipH="1">
            <a:off x="4932040" y="1376772"/>
            <a:ext cx="2664296" cy="2700300"/>
          </a:xfrm>
          <a:prstGeom prst="straightConnector1">
            <a:avLst/>
          </a:prstGeom>
          <a:ln>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35" name="134 - Ευθύγραμμο βέλος σύνδεσης"/>
          <p:cNvCxnSpPr/>
          <p:nvPr/>
        </p:nvCxnSpPr>
        <p:spPr>
          <a:xfrm>
            <a:off x="5508104" y="4653136"/>
            <a:ext cx="432048" cy="144016"/>
          </a:xfrm>
          <a:prstGeom prst="straightConnector1">
            <a:avLst/>
          </a:prstGeom>
          <a:ln>
            <a:solidFill>
              <a:schemeClr val="accent3">
                <a:lumMod val="60000"/>
                <a:lumOff val="4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37" name="136 - Ευθύγραμμο βέλος σύνδεσης"/>
          <p:cNvCxnSpPr>
            <a:endCxn id="50" idx="7"/>
          </p:cNvCxnSpPr>
          <p:nvPr/>
        </p:nvCxnSpPr>
        <p:spPr>
          <a:xfrm flipH="1">
            <a:off x="3865773" y="4869160"/>
            <a:ext cx="202171" cy="135280"/>
          </a:xfrm>
          <a:prstGeom prst="straightConnector1">
            <a:avLst/>
          </a:prstGeom>
          <a:ln>
            <a:solidFill>
              <a:schemeClr val="accent3">
                <a:lumMod val="60000"/>
                <a:lumOff val="4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52" name="151 - Ευθύγραμμο βέλος σύνδεσης"/>
          <p:cNvCxnSpPr/>
          <p:nvPr/>
        </p:nvCxnSpPr>
        <p:spPr>
          <a:xfrm flipH="1">
            <a:off x="5436096" y="2924944"/>
            <a:ext cx="2016224" cy="1440160"/>
          </a:xfrm>
          <a:prstGeom prst="straightConnector1">
            <a:avLst/>
          </a:prstGeom>
          <a:ln>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54" name="153 - Ευθύγραμμο βέλος σύνδεσης"/>
          <p:cNvCxnSpPr>
            <a:stCxn id="103" idx="1"/>
          </p:cNvCxnSpPr>
          <p:nvPr/>
        </p:nvCxnSpPr>
        <p:spPr>
          <a:xfrm flipH="1">
            <a:off x="5508104" y="3320988"/>
            <a:ext cx="1872208" cy="1116124"/>
          </a:xfrm>
          <a:prstGeom prst="straightConnector1">
            <a:avLst/>
          </a:prstGeom>
          <a:ln>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57" name="156 - Ευθύγραμμο βέλος σύνδεσης"/>
          <p:cNvCxnSpPr>
            <a:stCxn id="47" idx="1"/>
            <a:endCxn id="4" idx="6"/>
          </p:cNvCxnSpPr>
          <p:nvPr/>
        </p:nvCxnSpPr>
        <p:spPr>
          <a:xfrm flipH="1">
            <a:off x="5508104" y="4257092"/>
            <a:ext cx="2160240" cy="277180"/>
          </a:xfrm>
          <a:prstGeom prst="straightConnector1">
            <a:avLst/>
          </a:prstGeom>
          <a:ln>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60" name="159 - Ευθύγραμμο βέλος σύνδεσης"/>
          <p:cNvCxnSpPr>
            <a:endCxn id="71" idx="2"/>
          </p:cNvCxnSpPr>
          <p:nvPr/>
        </p:nvCxnSpPr>
        <p:spPr>
          <a:xfrm flipV="1">
            <a:off x="7740352" y="5661248"/>
            <a:ext cx="0" cy="432048"/>
          </a:xfrm>
          <a:prstGeom prst="straightConnector1">
            <a:avLst/>
          </a:prstGeom>
          <a:ln>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62" name="161 - Ευθύγραμμο βέλος σύνδεσης"/>
          <p:cNvCxnSpPr>
            <a:endCxn id="72" idx="1"/>
          </p:cNvCxnSpPr>
          <p:nvPr/>
        </p:nvCxnSpPr>
        <p:spPr>
          <a:xfrm>
            <a:off x="5076056" y="4941168"/>
            <a:ext cx="2304256" cy="1224136"/>
          </a:xfrm>
          <a:prstGeom prst="straightConnector1">
            <a:avLst/>
          </a:prstGeom>
          <a:ln>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65" name="164 - Ευθύγραμμο βέλος σύνδεσης"/>
          <p:cNvCxnSpPr>
            <a:endCxn id="41" idx="1"/>
          </p:cNvCxnSpPr>
          <p:nvPr/>
        </p:nvCxnSpPr>
        <p:spPr>
          <a:xfrm>
            <a:off x="5436096" y="4653136"/>
            <a:ext cx="2088232" cy="0"/>
          </a:xfrm>
          <a:prstGeom prst="straightConnector1">
            <a:avLst/>
          </a:prstGeom>
          <a:ln>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67" name="166 - Ευθύγραμμο βέλος σύνδεσης"/>
          <p:cNvCxnSpPr>
            <a:stCxn id="51" idx="0"/>
          </p:cNvCxnSpPr>
          <p:nvPr/>
        </p:nvCxnSpPr>
        <p:spPr>
          <a:xfrm flipV="1">
            <a:off x="3815916" y="5013176"/>
            <a:ext cx="612068" cy="864096"/>
          </a:xfrm>
          <a:prstGeom prst="straightConnector1">
            <a:avLst/>
          </a:prstGeom>
          <a:ln>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69" name="168 - Ευθύγραμμο βέλος σύνδεσης"/>
          <p:cNvCxnSpPr/>
          <p:nvPr/>
        </p:nvCxnSpPr>
        <p:spPr>
          <a:xfrm flipH="1">
            <a:off x="4716016" y="5013176"/>
            <a:ext cx="72008" cy="864096"/>
          </a:xfrm>
          <a:prstGeom prst="straightConnector1">
            <a:avLst/>
          </a:prstGeom>
          <a:ln>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75" name="174 - Ευθύγραμμο βέλος σύνδεσης"/>
          <p:cNvCxnSpPr/>
          <p:nvPr/>
        </p:nvCxnSpPr>
        <p:spPr>
          <a:xfrm>
            <a:off x="1331640" y="2852936"/>
            <a:ext cx="576064" cy="579"/>
          </a:xfrm>
          <a:prstGeom prst="straightConnector1">
            <a:avLst/>
          </a:prstGeom>
          <a:ln>
            <a:solidFill>
              <a:schemeClr val="accent5">
                <a:lumMod val="60000"/>
                <a:lumOff val="4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82" name="181 - Ευθύγραμμο βέλος σύνδεσης"/>
          <p:cNvCxnSpPr>
            <a:stCxn id="58" idx="3"/>
            <a:endCxn id="4" idx="1"/>
          </p:cNvCxnSpPr>
          <p:nvPr/>
        </p:nvCxnSpPr>
        <p:spPr>
          <a:xfrm>
            <a:off x="2555776" y="2852936"/>
            <a:ext cx="1538687" cy="1358047"/>
          </a:xfrm>
          <a:prstGeom prst="straightConnector1">
            <a:avLst/>
          </a:prstGeom>
          <a:ln>
            <a:solidFill>
              <a:schemeClr val="accent5">
                <a:lumMod val="60000"/>
                <a:lumOff val="40000"/>
              </a:schemeClr>
            </a:solidFill>
            <a:prstDash val="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187" name="186 - Ευθύγραμμο βέλος σύνδεσης"/>
          <p:cNvCxnSpPr/>
          <p:nvPr/>
        </p:nvCxnSpPr>
        <p:spPr>
          <a:xfrm>
            <a:off x="899592" y="1556792"/>
            <a:ext cx="360040" cy="13210"/>
          </a:xfrm>
          <a:prstGeom prst="straightConnector1">
            <a:avLst/>
          </a:prstGeom>
          <a:ln>
            <a:solidFill>
              <a:schemeClr val="accent5">
                <a:lumMod val="60000"/>
                <a:lumOff val="4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96" name="195 - Ευθύγραμμο βέλος σύνδεσης"/>
          <p:cNvCxnSpPr/>
          <p:nvPr/>
        </p:nvCxnSpPr>
        <p:spPr>
          <a:xfrm>
            <a:off x="2483768" y="1484784"/>
            <a:ext cx="1800200" cy="2664296"/>
          </a:xfrm>
          <a:prstGeom prst="straightConnector1">
            <a:avLst/>
          </a:prstGeom>
          <a:ln>
            <a:solidFill>
              <a:schemeClr val="accent5">
                <a:lumMod val="60000"/>
                <a:lumOff val="40000"/>
              </a:schemeClr>
            </a:solidFill>
            <a:prstDash val="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201" name="200 - Ευθύγραμμο βέλος σύνδεσης"/>
          <p:cNvCxnSpPr>
            <a:stCxn id="63" idx="3"/>
          </p:cNvCxnSpPr>
          <p:nvPr/>
        </p:nvCxnSpPr>
        <p:spPr>
          <a:xfrm flipV="1">
            <a:off x="1115616" y="4725144"/>
            <a:ext cx="2808312" cy="468052"/>
          </a:xfrm>
          <a:prstGeom prst="straightConnector1">
            <a:avLst/>
          </a:prstGeom>
          <a:ln>
            <a:solidFill>
              <a:schemeClr val="accent5">
                <a:lumMod val="60000"/>
                <a:lumOff val="4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04" name="203 - Ευθύγραμμο βέλος σύνδεσης"/>
          <p:cNvCxnSpPr>
            <a:stCxn id="61" idx="3"/>
          </p:cNvCxnSpPr>
          <p:nvPr/>
        </p:nvCxnSpPr>
        <p:spPr>
          <a:xfrm>
            <a:off x="1979712" y="4581128"/>
            <a:ext cx="1944216" cy="72008"/>
          </a:xfrm>
          <a:prstGeom prst="straightConnector1">
            <a:avLst/>
          </a:prstGeom>
          <a:ln>
            <a:solidFill>
              <a:schemeClr val="accent5">
                <a:lumMod val="60000"/>
                <a:lumOff val="4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37" name="Rectangle 4"/>
          <p:cNvSpPr>
            <a:spLocks noChangeArrowheads="1"/>
          </p:cNvSpPr>
          <p:nvPr/>
        </p:nvSpPr>
        <p:spPr bwMode="auto">
          <a:xfrm>
            <a:off x="5148064" y="5661248"/>
            <a:ext cx="1152128" cy="4308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l-GR" sz="1100" b="1" dirty="0">
                <a:latin typeface="Calibri" pitchFamily="34" charset="0"/>
                <a:cs typeface="Calibri" pitchFamily="34" charset="0"/>
              </a:rPr>
              <a:t>ΙΔ. ΣΥΜΒΟΥΛΟΙ &amp; ΕΤΑΙΡΕΙΕΣ</a:t>
            </a:r>
            <a:endParaRPr kumimoji="0" lang="el-GR" sz="1100" b="1" i="0" u="none" strike="noStrike" cap="none" normalizeH="0" baseline="0" dirty="0">
              <a:ln>
                <a:noFill/>
              </a:ln>
              <a:solidFill>
                <a:schemeClr val="tx1"/>
              </a:solidFill>
              <a:effectLst/>
              <a:latin typeface="Arial" pitchFamily="34" charset="0"/>
              <a:cs typeface="Arial" pitchFamily="34" charset="0"/>
            </a:endParaRPr>
          </a:p>
        </p:txBody>
      </p:sp>
      <p:sp>
        <p:nvSpPr>
          <p:cNvPr id="244" name="Rectangle 4"/>
          <p:cNvSpPr>
            <a:spLocks noChangeArrowheads="1"/>
          </p:cNvSpPr>
          <p:nvPr/>
        </p:nvSpPr>
        <p:spPr bwMode="auto">
          <a:xfrm>
            <a:off x="6012160" y="6648264"/>
            <a:ext cx="3131840" cy="2308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l-GR" sz="900" dirty="0">
                <a:latin typeface="Calibri" pitchFamily="34" charset="0"/>
                <a:cs typeface="Calibri" pitchFamily="34" charset="0"/>
              </a:rPr>
              <a:t>ΥΠΑΑΤ, Δ/ΝΣΗ ΕΡΕΥΝΑΣ ΚΑΙΝΟΤΟΜΙΑΣ &amp; ΕΚΠΑΙΔΕΥΣΗΣ, 2024</a:t>
            </a:r>
            <a:endParaRPr kumimoji="0" lang="el-GR" sz="900" i="0" u="none" strike="noStrike" cap="none" normalizeH="0" baseline="0" dirty="0">
              <a:ln>
                <a:noFill/>
              </a:ln>
              <a:solidFill>
                <a:schemeClr val="tx1"/>
              </a:solidFill>
              <a:effectLst/>
              <a:latin typeface="Arial" pitchFamily="34" charset="0"/>
              <a:cs typeface="Arial" pitchFamily="34" charset="0"/>
            </a:endParaRPr>
          </a:p>
        </p:txBody>
      </p:sp>
      <p:sp>
        <p:nvSpPr>
          <p:cNvPr id="247" name="Rectangle 4"/>
          <p:cNvSpPr>
            <a:spLocks noChangeArrowheads="1"/>
          </p:cNvSpPr>
          <p:nvPr/>
        </p:nvSpPr>
        <p:spPr bwMode="auto">
          <a:xfrm>
            <a:off x="4355976" y="1822031"/>
            <a:ext cx="648072"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l-GR" sz="1100" b="1" dirty="0">
                <a:latin typeface="Calibri" pitchFamily="34" charset="0"/>
                <a:cs typeface="Calibri" pitchFamily="34" charset="0"/>
              </a:rPr>
              <a:t>ΕΕ ΑΚΙ</a:t>
            </a:r>
            <a:r>
              <a:rPr lang="en-US" sz="1100" b="1" dirty="0">
                <a:latin typeface="Calibri" pitchFamily="34" charset="0"/>
                <a:cs typeface="Calibri" pitchFamily="34" charset="0"/>
              </a:rPr>
              <a:t>S</a:t>
            </a:r>
            <a:endParaRPr kumimoji="0" lang="el-GR" sz="1100" b="1" i="0" u="none" strike="noStrike" cap="none" normalizeH="0" baseline="0" dirty="0">
              <a:ln>
                <a:noFill/>
              </a:ln>
              <a:solidFill>
                <a:schemeClr val="tx1"/>
              </a:solidFill>
              <a:effectLst/>
              <a:latin typeface="Arial" pitchFamily="34" charset="0"/>
              <a:cs typeface="Arial" pitchFamily="34" charset="0"/>
            </a:endParaRPr>
          </a:p>
        </p:txBody>
      </p:sp>
      <p:sp>
        <p:nvSpPr>
          <p:cNvPr id="249" name="248 - Στρογγυλεμένο ορθογώνιο"/>
          <p:cNvSpPr/>
          <p:nvPr/>
        </p:nvSpPr>
        <p:spPr>
          <a:xfrm>
            <a:off x="4355976" y="1844824"/>
            <a:ext cx="648072" cy="288032"/>
          </a:xfrm>
          <a:prstGeom prst="round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253" name="252 - Ευθύγραμμο βέλος σύνδεσης"/>
          <p:cNvCxnSpPr>
            <a:endCxn id="249" idx="3"/>
          </p:cNvCxnSpPr>
          <p:nvPr/>
        </p:nvCxnSpPr>
        <p:spPr>
          <a:xfrm flipH="1" flipV="1">
            <a:off x="5004048" y="1988840"/>
            <a:ext cx="504056" cy="13214"/>
          </a:xfrm>
          <a:prstGeom prst="straightConnector1">
            <a:avLst/>
          </a:prstGeom>
          <a:ln>
            <a:solidFill>
              <a:schemeClr val="accent4">
                <a:lumMod val="60000"/>
                <a:lumOff val="4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59" name="258 - Ευθύγραμμο βέλος σύνδεσης"/>
          <p:cNvCxnSpPr>
            <a:endCxn id="31" idx="0"/>
          </p:cNvCxnSpPr>
          <p:nvPr/>
        </p:nvCxnSpPr>
        <p:spPr>
          <a:xfrm flipH="1">
            <a:off x="4175956" y="2060848"/>
            <a:ext cx="252028" cy="792088"/>
          </a:xfrm>
          <a:prstGeom prst="straightConnector1">
            <a:avLst/>
          </a:prstGeom>
          <a:ln>
            <a:solidFill>
              <a:schemeClr val="accent4">
                <a:lumMod val="60000"/>
                <a:lumOff val="4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70" name="269 - Ορθογώνιο"/>
          <p:cNvSpPr/>
          <p:nvPr/>
        </p:nvSpPr>
        <p:spPr>
          <a:xfrm>
            <a:off x="1187624" y="1772816"/>
            <a:ext cx="1512167" cy="261610"/>
          </a:xfrm>
          <a:prstGeom prst="rect">
            <a:avLst/>
          </a:prstGeom>
        </p:spPr>
        <p:txBody>
          <a:bodyPr wrap="square">
            <a:spAutoFit/>
          </a:bodyPr>
          <a:lstStyle/>
          <a:p>
            <a:pPr lvl="0" algn="just" fontAlgn="base">
              <a:spcBef>
                <a:spcPct val="0"/>
              </a:spcBef>
              <a:spcAft>
                <a:spcPct val="0"/>
              </a:spcAft>
            </a:pPr>
            <a:r>
              <a:rPr lang="en-US" sz="1100" b="1" dirty="0">
                <a:latin typeface="Calibri" pitchFamily="34" charset="0"/>
                <a:cs typeface="Calibri" pitchFamily="34" charset="0"/>
              </a:rPr>
              <a:t>KTHNIA</a:t>
            </a:r>
            <a:r>
              <a:rPr lang="el-GR" sz="1100" b="1" dirty="0">
                <a:latin typeface="Calibri" pitchFamily="34" charset="0"/>
                <a:cs typeface="Calibri" pitchFamily="34" charset="0"/>
              </a:rPr>
              <a:t>ΤΡΙΚΕΣ ΣΧΟΛΕΣ</a:t>
            </a:r>
            <a:endParaRPr lang="el-GR" sz="1100" b="1" dirty="0">
              <a:latin typeface="Arial" pitchFamily="34" charset="0"/>
              <a:cs typeface="Arial" pitchFamily="34" charset="0"/>
            </a:endParaRPr>
          </a:p>
        </p:txBody>
      </p:sp>
      <p:sp>
        <p:nvSpPr>
          <p:cNvPr id="271" name="270 - Στρογγυλεμένο ορθογώνιο"/>
          <p:cNvSpPr/>
          <p:nvPr/>
        </p:nvSpPr>
        <p:spPr>
          <a:xfrm>
            <a:off x="1187624" y="1772816"/>
            <a:ext cx="1440160" cy="288032"/>
          </a:xfrm>
          <a:prstGeom prst="roundRect">
            <a:avLst/>
          </a:prstGeom>
          <a:no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273" name="272 - Ευθύγραμμο βέλος σύνδεσης"/>
          <p:cNvCxnSpPr>
            <a:endCxn id="271" idx="1"/>
          </p:cNvCxnSpPr>
          <p:nvPr/>
        </p:nvCxnSpPr>
        <p:spPr>
          <a:xfrm>
            <a:off x="827584" y="1844824"/>
            <a:ext cx="360040" cy="72008"/>
          </a:xfrm>
          <a:prstGeom prst="straightConnector1">
            <a:avLst/>
          </a:prstGeom>
          <a:ln>
            <a:solidFill>
              <a:schemeClr val="accent5">
                <a:lumMod val="60000"/>
                <a:lumOff val="4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74" name="273 - Ορθογώνιο"/>
          <p:cNvSpPr/>
          <p:nvPr/>
        </p:nvSpPr>
        <p:spPr>
          <a:xfrm>
            <a:off x="179512" y="2132856"/>
            <a:ext cx="864096" cy="261610"/>
          </a:xfrm>
          <a:prstGeom prst="rect">
            <a:avLst/>
          </a:prstGeom>
        </p:spPr>
        <p:txBody>
          <a:bodyPr wrap="square">
            <a:spAutoFit/>
          </a:bodyPr>
          <a:lstStyle/>
          <a:p>
            <a:pPr lvl="0" algn="just" fontAlgn="base">
              <a:spcBef>
                <a:spcPct val="0"/>
              </a:spcBef>
              <a:spcAft>
                <a:spcPct val="0"/>
              </a:spcAft>
            </a:pPr>
            <a:r>
              <a:rPr lang="el-GR" sz="1100" b="1" dirty="0">
                <a:latin typeface="Calibri" pitchFamily="34" charset="0"/>
                <a:cs typeface="Calibri" pitchFamily="34" charset="0"/>
              </a:rPr>
              <a:t>ΕΟΠΠΕΠ</a:t>
            </a:r>
            <a:endParaRPr lang="el-GR" sz="1100" b="1" dirty="0">
              <a:latin typeface="Arial" pitchFamily="34" charset="0"/>
              <a:cs typeface="Arial" pitchFamily="34" charset="0"/>
            </a:endParaRPr>
          </a:p>
        </p:txBody>
      </p:sp>
      <p:sp>
        <p:nvSpPr>
          <p:cNvPr id="275" name="274 - Στρογγυλεμένο ορθογώνιο"/>
          <p:cNvSpPr/>
          <p:nvPr/>
        </p:nvSpPr>
        <p:spPr>
          <a:xfrm>
            <a:off x="179512" y="2132856"/>
            <a:ext cx="720080" cy="288032"/>
          </a:xfrm>
          <a:prstGeom prst="roundRect">
            <a:avLst/>
          </a:prstGeom>
          <a:no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277" name="276 - Ευθύγραμμο βέλος σύνδεσης"/>
          <p:cNvCxnSpPr>
            <a:stCxn id="27" idx="2"/>
            <a:endCxn id="275" idx="0"/>
          </p:cNvCxnSpPr>
          <p:nvPr/>
        </p:nvCxnSpPr>
        <p:spPr>
          <a:xfrm>
            <a:off x="539552" y="1844824"/>
            <a:ext cx="0" cy="288032"/>
          </a:xfrm>
          <a:prstGeom prst="straightConnector1">
            <a:avLst/>
          </a:prstGeom>
          <a:ln>
            <a:solidFill>
              <a:schemeClr val="accent5">
                <a:lumMod val="60000"/>
                <a:lumOff val="4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79" name="278 - Ορθογώνιο"/>
          <p:cNvSpPr/>
          <p:nvPr/>
        </p:nvSpPr>
        <p:spPr>
          <a:xfrm>
            <a:off x="2843808" y="2276872"/>
            <a:ext cx="1428724" cy="430887"/>
          </a:xfrm>
          <a:prstGeom prst="rect">
            <a:avLst/>
          </a:prstGeom>
        </p:spPr>
        <p:txBody>
          <a:bodyPr wrap="square">
            <a:spAutoFit/>
          </a:bodyPr>
          <a:lstStyle/>
          <a:p>
            <a:pPr lvl="0" algn="ctr" fontAlgn="base">
              <a:spcBef>
                <a:spcPct val="0"/>
              </a:spcBef>
              <a:spcAft>
                <a:spcPct val="0"/>
              </a:spcAft>
            </a:pPr>
            <a:r>
              <a:rPr lang="en-US" sz="1100" b="1" dirty="0">
                <a:latin typeface="Calibri" pitchFamily="34" charset="0"/>
                <a:cs typeface="Calibri" pitchFamily="34" charset="0"/>
              </a:rPr>
              <a:t>COORDINATION BODY</a:t>
            </a:r>
            <a:endParaRPr lang="el-GR" sz="1100" b="1" dirty="0">
              <a:latin typeface="Arial" pitchFamily="34" charset="0"/>
              <a:cs typeface="Arial" pitchFamily="34" charset="0"/>
            </a:endParaRPr>
          </a:p>
        </p:txBody>
      </p:sp>
      <p:sp>
        <p:nvSpPr>
          <p:cNvPr id="281" name="280 - Στρογγυλεμένο ορθογώνιο"/>
          <p:cNvSpPr/>
          <p:nvPr/>
        </p:nvSpPr>
        <p:spPr>
          <a:xfrm>
            <a:off x="3059832" y="2276872"/>
            <a:ext cx="1080120" cy="432048"/>
          </a:xfrm>
          <a:prstGeom prst="round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283" name="282 - Ευθύγραμμο βέλος σύνδεσης"/>
          <p:cNvCxnSpPr/>
          <p:nvPr/>
        </p:nvCxnSpPr>
        <p:spPr>
          <a:xfrm>
            <a:off x="3563888" y="1988840"/>
            <a:ext cx="0" cy="288032"/>
          </a:xfrm>
          <a:prstGeom prst="straightConnector1">
            <a:avLst/>
          </a:prstGeom>
          <a:ln>
            <a:solidFill>
              <a:schemeClr val="accent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84" name="283 - Ευθύγραμμο βέλος σύνδεσης"/>
          <p:cNvCxnSpPr>
            <a:stCxn id="281" idx="0"/>
            <a:endCxn id="249" idx="1"/>
          </p:cNvCxnSpPr>
          <p:nvPr/>
        </p:nvCxnSpPr>
        <p:spPr>
          <a:xfrm flipV="1">
            <a:off x="3599892" y="1988840"/>
            <a:ext cx="756084" cy="288032"/>
          </a:xfrm>
          <a:prstGeom prst="straightConnector1">
            <a:avLst/>
          </a:prstGeom>
          <a:ln>
            <a:solidFill>
              <a:schemeClr val="accent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97" name="296 - Διάγραμμα ροής: Εναλλακτική διεργασία"/>
          <p:cNvSpPr/>
          <p:nvPr/>
        </p:nvSpPr>
        <p:spPr>
          <a:xfrm>
            <a:off x="6516216" y="1196752"/>
            <a:ext cx="2520280" cy="5184576"/>
          </a:xfrm>
          <a:prstGeom prst="flowChartAlternateProcess">
            <a:avLst/>
          </a:prstGeom>
          <a:noFill/>
          <a:ln w="3175">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299" name="298 - Ευθύγραμμο βέλος σύνδεσης"/>
          <p:cNvCxnSpPr/>
          <p:nvPr/>
        </p:nvCxnSpPr>
        <p:spPr>
          <a:xfrm>
            <a:off x="2483768" y="2132856"/>
            <a:ext cx="1728192" cy="2016224"/>
          </a:xfrm>
          <a:prstGeom prst="straightConnector1">
            <a:avLst/>
          </a:prstGeom>
          <a:ln>
            <a:solidFill>
              <a:schemeClr val="accent5">
                <a:lumMod val="60000"/>
                <a:lumOff val="40000"/>
              </a:schemeClr>
            </a:solidFill>
            <a:prstDash val="dash"/>
            <a:headEnd type="arrow"/>
            <a:tailEnd type="arrow"/>
          </a:ln>
        </p:spPr>
        <p:style>
          <a:lnRef idx="1">
            <a:schemeClr val="accent1"/>
          </a:lnRef>
          <a:fillRef idx="0">
            <a:schemeClr val="accent1"/>
          </a:fillRef>
          <a:effectRef idx="0">
            <a:schemeClr val="accent1"/>
          </a:effectRef>
          <a:fontRef idx="minor">
            <a:schemeClr val="tx1"/>
          </a:fontRef>
        </p:style>
      </p:cxnSp>
      <p:sp>
        <p:nvSpPr>
          <p:cNvPr id="300" name="299 - Ορθογώνιο"/>
          <p:cNvSpPr/>
          <p:nvPr/>
        </p:nvSpPr>
        <p:spPr>
          <a:xfrm>
            <a:off x="107504" y="3212976"/>
            <a:ext cx="1513556" cy="261610"/>
          </a:xfrm>
          <a:prstGeom prst="rect">
            <a:avLst/>
          </a:prstGeom>
        </p:spPr>
        <p:txBody>
          <a:bodyPr wrap="none">
            <a:spAutoFit/>
          </a:bodyPr>
          <a:lstStyle/>
          <a:p>
            <a:r>
              <a:rPr lang="el-GR" sz="1100" b="1" dirty="0">
                <a:latin typeface="Calibri" pitchFamily="34" charset="0"/>
                <a:cs typeface="Calibri" pitchFamily="34" charset="0"/>
              </a:rPr>
              <a:t>ΥΠ. ΑΓΡ.  ΑΝ. &amp; ΤΡΟΦ.</a:t>
            </a:r>
            <a:endParaRPr lang="el-GR" sz="1100" dirty="0"/>
          </a:p>
        </p:txBody>
      </p:sp>
      <p:sp>
        <p:nvSpPr>
          <p:cNvPr id="305" name="304 - Στρογγυλεμένο ορθογώνιο"/>
          <p:cNvSpPr/>
          <p:nvPr/>
        </p:nvSpPr>
        <p:spPr>
          <a:xfrm>
            <a:off x="179512" y="3212976"/>
            <a:ext cx="1403648" cy="288032"/>
          </a:xfrm>
          <a:prstGeom prst="roundRect">
            <a:avLst/>
          </a:prstGeom>
          <a:no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308" name="307 - Ευθύγραμμο βέλος σύνδεσης"/>
          <p:cNvCxnSpPr/>
          <p:nvPr/>
        </p:nvCxnSpPr>
        <p:spPr>
          <a:xfrm>
            <a:off x="611560" y="3501008"/>
            <a:ext cx="0" cy="288032"/>
          </a:xfrm>
          <a:prstGeom prst="straightConnector1">
            <a:avLst/>
          </a:prstGeom>
          <a:ln>
            <a:solidFill>
              <a:schemeClr val="accent5">
                <a:lumMod val="60000"/>
                <a:lumOff val="4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13" name="312 - Ευθύγραμμο βέλος σύνδεσης"/>
          <p:cNvCxnSpPr>
            <a:endCxn id="4" idx="2"/>
          </p:cNvCxnSpPr>
          <p:nvPr/>
        </p:nvCxnSpPr>
        <p:spPr>
          <a:xfrm>
            <a:off x="1331640" y="4149080"/>
            <a:ext cx="2520280" cy="385192"/>
          </a:xfrm>
          <a:prstGeom prst="straightConnector1">
            <a:avLst/>
          </a:prstGeom>
          <a:ln>
            <a:solidFill>
              <a:schemeClr val="accent5">
                <a:lumMod val="60000"/>
                <a:lumOff val="4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18" name="317 - Ευθύγραμμο βέλος σύνδεσης"/>
          <p:cNvCxnSpPr/>
          <p:nvPr/>
        </p:nvCxnSpPr>
        <p:spPr>
          <a:xfrm>
            <a:off x="1475656" y="3573016"/>
            <a:ext cx="0" cy="720080"/>
          </a:xfrm>
          <a:prstGeom prst="straightConnector1">
            <a:avLst/>
          </a:prstGeom>
          <a:ln>
            <a:solidFill>
              <a:schemeClr val="accent5">
                <a:lumMod val="60000"/>
                <a:lumOff val="4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64" name="363 - Ευθύγραμμο βέλος σύνδεσης"/>
          <p:cNvCxnSpPr/>
          <p:nvPr/>
        </p:nvCxnSpPr>
        <p:spPr>
          <a:xfrm>
            <a:off x="4644008" y="2060848"/>
            <a:ext cx="0" cy="288032"/>
          </a:xfrm>
          <a:prstGeom prst="straightConnector1">
            <a:avLst/>
          </a:prstGeom>
          <a:ln>
            <a:solidFill>
              <a:schemeClr val="accent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78" name="377 - Ευθύγραμμο βέλος σύνδεσης"/>
          <p:cNvCxnSpPr/>
          <p:nvPr/>
        </p:nvCxnSpPr>
        <p:spPr>
          <a:xfrm>
            <a:off x="5220072" y="2636912"/>
            <a:ext cx="0" cy="504056"/>
          </a:xfrm>
          <a:prstGeom prst="straightConnector1">
            <a:avLst/>
          </a:prstGeom>
          <a:ln>
            <a:solidFill>
              <a:schemeClr val="accent4">
                <a:lumMod val="60000"/>
                <a:lumOff val="4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81" name="380 - Ευθύγραμμο βέλος σύνδεσης"/>
          <p:cNvCxnSpPr>
            <a:stCxn id="64" idx="2"/>
            <a:endCxn id="31" idx="3"/>
          </p:cNvCxnSpPr>
          <p:nvPr/>
        </p:nvCxnSpPr>
        <p:spPr>
          <a:xfrm flipH="1">
            <a:off x="4788024" y="2636912"/>
            <a:ext cx="180020" cy="324036"/>
          </a:xfrm>
          <a:prstGeom prst="straightConnector1">
            <a:avLst/>
          </a:prstGeom>
          <a:ln>
            <a:solidFill>
              <a:schemeClr val="accent4">
                <a:lumMod val="60000"/>
                <a:lumOff val="4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94" name="393 - Διάγραμμα ροής: Εναλλακτική διεργασία"/>
          <p:cNvSpPr/>
          <p:nvPr/>
        </p:nvSpPr>
        <p:spPr>
          <a:xfrm>
            <a:off x="107504" y="1268760"/>
            <a:ext cx="2736304" cy="4248472"/>
          </a:xfrm>
          <a:prstGeom prst="flowChartAlternateProcess">
            <a:avLst/>
          </a:prstGeom>
          <a:no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396" name="395 - Ευθύγραμμο βέλος σύνδεσης"/>
          <p:cNvCxnSpPr/>
          <p:nvPr/>
        </p:nvCxnSpPr>
        <p:spPr>
          <a:xfrm>
            <a:off x="5004048" y="4941168"/>
            <a:ext cx="576064" cy="648072"/>
          </a:xfrm>
          <a:prstGeom prst="straightConnector1">
            <a:avLst/>
          </a:prstGeom>
          <a:ln>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403" name="Rectangle 3"/>
          <p:cNvSpPr>
            <a:spLocks noChangeArrowheads="1"/>
          </p:cNvSpPr>
          <p:nvPr/>
        </p:nvSpPr>
        <p:spPr bwMode="auto">
          <a:xfrm>
            <a:off x="7380312" y="1245967"/>
            <a:ext cx="1296144"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l-GR" sz="1100" b="1" dirty="0">
                <a:latin typeface="Calibri" pitchFamily="34" charset="0"/>
                <a:cs typeface="Calibri" pitchFamily="34" charset="0"/>
              </a:rPr>
              <a:t>ΕΥΕ ΠΑΑ</a:t>
            </a:r>
            <a:endParaRPr kumimoji="0" lang="el-GR" sz="1100" b="1" i="0" u="none" strike="noStrike" cap="none" normalizeH="0" baseline="0" dirty="0">
              <a:ln>
                <a:noFill/>
              </a:ln>
              <a:solidFill>
                <a:schemeClr val="tx1"/>
              </a:solidFill>
              <a:effectLst/>
              <a:latin typeface="Arial" pitchFamily="34" charset="0"/>
              <a:cs typeface="Arial" pitchFamily="34" charset="0"/>
            </a:endParaRPr>
          </a:p>
        </p:txBody>
      </p:sp>
      <p:sp>
        <p:nvSpPr>
          <p:cNvPr id="404" name="403 - Στρογγυλεμένο ορθογώνιο"/>
          <p:cNvSpPr/>
          <p:nvPr/>
        </p:nvSpPr>
        <p:spPr>
          <a:xfrm>
            <a:off x="7596336" y="1268760"/>
            <a:ext cx="720080" cy="216024"/>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08" name="Rectangle 3"/>
          <p:cNvSpPr>
            <a:spLocks noChangeArrowheads="1"/>
          </p:cNvSpPr>
          <p:nvPr/>
        </p:nvSpPr>
        <p:spPr bwMode="auto">
          <a:xfrm>
            <a:off x="8244408" y="2103167"/>
            <a:ext cx="899592" cy="4308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l-GR" sz="1100" b="1" dirty="0">
                <a:latin typeface="Calibri" pitchFamily="34" charset="0"/>
                <a:cs typeface="Calibri" pitchFamily="34" charset="0"/>
              </a:rPr>
              <a:t>ΕΛΓΟ - ΔΗΜΗΤΡΑ</a:t>
            </a:r>
            <a:endParaRPr kumimoji="0" lang="el-GR" sz="1100" b="1" i="0" u="none" strike="noStrike" cap="none" normalizeH="0" baseline="0" dirty="0">
              <a:ln>
                <a:noFill/>
              </a:ln>
              <a:solidFill>
                <a:schemeClr val="tx1"/>
              </a:solidFill>
              <a:effectLst/>
              <a:latin typeface="Arial" pitchFamily="34" charset="0"/>
              <a:cs typeface="Arial" pitchFamily="34" charset="0"/>
            </a:endParaRPr>
          </a:p>
        </p:txBody>
      </p:sp>
      <p:sp>
        <p:nvSpPr>
          <p:cNvPr id="409" name="408 - Στρογγυλεμένο ορθογώνιο"/>
          <p:cNvSpPr/>
          <p:nvPr/>
        </p:nvSpPr>
        <p:spPr>
          <a:xfrm>
            <a:off x="8244408" y="2060848"/>
            <a:ext cx="792088" cy="504056"/>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411" name="410 - Ευθύγραμμο βέλος σύνδεσης"/>
          <p:cNvCxnSpPr>
            <a:stCxn id="404" idx="3"/>
            <a:endCxn id="409" idx="0"/>
          </p:cNvCxnSpPr>
          <p:nvPr/>
        </p:nvCxnSpPr>
        <p:spPr>
          <a:xfrm>
            <a:off x="8316416" y="1376772"/>
            <a:ext cx="324036" cy="684076"/>
          </a:xfrm>
          <a:prstGeom prst="straightConnector1">
            <a:avLst/>
          </a:prstGeom>
          <a:ln>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13" name="412 - Ευθύγραμμο βέλος σύνδεσης"/>
          <p:cNvCxnSpPr>
            <a:stCxn id="31" idx="3"/>
          </p:cNvCxnSpPr>
          <p:nvPr/>
        </p:nvCxnSpPr>
        <p:spPr>
          <a:xfrm>
            <a:off x="4788024" y="2960948"/>
            <a:ext cx="72008" cy="252028"/>
          </a:xfrm>
          <a:prstGeom prst="straightConnector1">
            <a:avLst/>
          </a:prstGeom>
          <a:ln>
            <a:solidFill>
              <a:schemeClr val="accent4">
                <a:lumMod val="60000"/>
                <a:lumOff val="4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15" name="414 - Ευθύγραμμο βέλος σύνδεσης"/>
          <p:cNvCxnSpPr>
            <a:stCxn id="39" idx="3"/>
          </p:cNvCxnSpPr>
          <p:nvPr/>
        </p:nvCxnSpPr>
        <p:spPr>
          <a:xfrm>
            <a:off x="8100392" y="2204864"/>
            <a:ext cx="144016" cy="0"/>
          </a:xfrm>
          <a:prstGeom prst="straightConnector1">
            <a:avLst/>
          </a:prstGeom>
          <a:ln>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427" name="426 - Ορθογώνιο"/>
          <p:cNvSpPr/>
          <p:nvPr/>
        </p:nvSpPr>
        <p:spPr>
          <a:xfrm>
            <a:off x="6660232" y="3717032"/>
            <a:ext cx="2347117" cy="261610"/>
          </a:xfrm>
          <a:prstGeom prst="rect">
            <a:avLst/>
          </a:prstGeom>
        </p:spPr>
        <p:txBody>
          <a:bodyPr wrap="none">
            <a:spAutoFit/>
          </a:bodyPr>
          <a:lstStyle/>
          <a:p>
            <a:pPr lvl="0" algn="ctr" fontAlgn="base">
              <a:spcBef>
                <a:spcPct val="0"/>
              </a:spcBef>
              <a:spcAft>
                <a:spcPct val="0"/>
              </a:spcAft>
            </a:pPr>
            <a:r>
              <a:rPr lang="el-GR" sz="1100" b="1" dirty="0">
                <a:latin typeface="Calibri" pitchFamily="34" charset="0"/>
                <a:cs typeface="Calibri" pitchFamily="34" charset="0"/>
              </a:rPr>
              <a:t>ΙΔ. ΕΚΠΑΙΔΕΥΤΕΣ/ΕΚΠΑΙΔΕΥΤΕΣ ΕΛΓΟ</a:t>
            </a:r>
            <a:endParaRPr lang="el-GR" sz="1100" b="1" dirty="0">
              <a:latin typeface="Arial" pitchFamily="34" charset="0"/>
              <a:cs typeface="Arial" pitchFamily="34" charset="0"/>
            </a:endParaRPr>
          </a:p>
        </p:txBody>
      </p:sp>
      <p:cxnSp>
        <p:nvCxnSpPr>
          <p:cNvPr id="429" name="428 - Ευθύγραμμο βέλος σύνδεσης"/>
          <p:cNvCxnSpPr/>
          <p:nvPr/>
        </p:nvCxnSpPr>
        <p:spPr>
          <a:xfrm>
            <a:off x="8892480" y="2564904"/>
            <a:ext cx="0" cy="1152128"/>
          </a:xfrm>
          <a:prstGeom prst="straightConnector1">
            <a:avLst/>
          </a:prstGeom>
          <a:ln>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430" name="429 - Διάγραμμα ροής: Εναλλακτική διεργασία"/>
          <p:cNvSpPr/>
          <p:nvPr/>
        </p:nvSpPr>
        <p:spPr>
          <a:xfrm>
            <a:off x="6732240" y="3717032"/>
            <a:ext cx="2232248" cy="288032"/>
          </a:xfrm>
          <a:prstGeom prst="flowChartAlternateProcess">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433" name="432 - Ευθύγραμμο βέλος σύνδεσης"/>
          <p:cNvCxnSpPr>
            <a:stCxn id="430" idx="1"/>
            <a:endCxn id="4" idx="6"/>
          </p:cNvCxnSpPr>
          <p:nvPr/>
        </p:nvCxnSpPr>
        <p:spPr>
          <a:xfrm flipH="1">
            <a:off x="5508104" y="3861048"/>
            <a:ext cx="1224136" cy="673224"/>
          </a:xfrm>
          <a:prstGeom prst="straightConnector1">
            <a:avLst/>
          </a:prstGeom>
          <a:ln>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36" name="435 - Ευθύγραμμο βέλος σύνδεσης"/>
          <p:cNvCxnSpPr>
            <a:stCxn id="39" idx="1"/>
            <a:endCxn id="4" idx="0"/>
          </p:cNvCxnSpPr>
          <p:nvPr/>
        </p:nvCxnSpPr>
        <p:spPr>
          <a:xfrm flipH="1">
            <a:off x="4680012" y="2204864"/>
            <a:ext cx="2772308" cy="1872208"/>
          </a:xfrm>
          <a:prstGeom prst="straightConnector1">
            <a:avLst/>
          </a:prstGeom>
          <a:ln>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40" name="439 - Ευθύγραμμο βέλος σύνδεσης"/>
          <p:cNvCxnSpPr>
            <a:stCxn id="33" idx="3"/>
          </p:cNvCxnSpPr>
          <p:nvPr/>
        </p:nvCxnSpPr>
        <p:spPr>
          <a:xfrm>
            <a:off x="3923928" y="1880828"/>
            <a:ext cx="432048" cy="972108"/>
          </a:xfrm>
          <a:prstGeom prst="straightConnector1">
            <a:avLst/>
          </a:prstGeom>
          <a:ln>
            <a:solidFill>
              <a:schemeClr val="accent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449" name="448 - Έλλειψη"/>
          <p:cNvSpPr/>
          <p:nvPr/>
        </p:nvSpPr>
        <p:spPr>
          <a:xfrm>
            <a:off x="1907704" y="3645024"/>
            <a:ext cx="5184576" cy="2088232"/>
          </a:xfrm>
          <a:prstGeom prst="ellipse">
            <a:avLst/>
          </a:prstGeom>
          <a:noFill/>
          <a:ln w="3175">
            <a:solidFill>
              <a:srgbClr val="00B0F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50" name="449 - Διάγραμμα ροής: Εναλλακτική διεργασία"/>
          <p:cNvSpPr/>
          <p:nvPr/>
        </p:nvSpPr>
        <p:spPr>
          <a:xfrm>
            <a:off x="2627784" y="1412776"/>
            <a:ext cx="4248472" cy="4896544"/>
          </a:xfrm>
          <a:prstGeom prst="flowChartAlternateProcess">
            <a:avLst/>
          </a:prstGeom>
          <a:noFill/>
          <a:ln w="3175">
            <a:solidFill>
              <a:schemeClr val="accent4">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74" name="173 - Ορθογώνιο"/>
          <p:cNvSpPr/>
          <p:nvPr/>
        </p:nvSpPr>
        <p:spPr>
          <a:xfrm>
            <a:off x="3131840" y="6309320"/>
            <a:ext cx="2255746" cy="369332"/>
          </a:xfrm>
          <a:prstGeom prst="rect">
            <a:avLst/>
          </a:prstGeom>
        </p:spPr>
        <p:txBody>
          <a:bodyPr wrap="none">
            <a:spAutoFit/>
          </a:bodyPr>
          <a:lstStyle/>
          <a:p>
            <a:r>
              <a:rPr lang="en-US" b="1" dirty="0"/>
              <a:t>www.minagric.gr</a:t>
            </a:r>
            <a:endParaRPr lang="el-GR" dirty="0"/>
          </a:p>
        </p:txBody>
      </p:sp>
      <p:sp>
        <p:nvSpPr>
          <p:cNvPr id="132" name="131 - Έλλειψη"/>
          <p:cNvSpPr/>
          <p:nvPr/>
        </p:nvSpPr>
        <p:spPr>
          <a:xfrm>
            <a:off x="5148064" y="5661248"/>
            <a:ext cx="1152128" cy="504056"/>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9" name="Rectangle 3"/>
          <p:cNvSpPr>
            <a:spLocks noChangeArrowheads="1"/>
          </p:cNvSpPr>
          <p:nvPr/>
        </p:nvSpPr>
        <p:spPr bwMode="auto">
          <a:xfrm>
            <a:off x="2699792" y="5733256"/>
            <a:ext cx="936104"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l-GR" sz="1100" b="1" dirty="0">
                <a:latin typeface="Calibri" pitchFamily="34" charset="0"/>
                <a:cs typeface="Calibri" pitchFamily="34" charset="0"/>
              </a:rPr>
              <a:t>ΤΡΑΠΕΖΕ</a:t>
            </a:r>
            <a:r>
              <a:rPr lang="el-GR" sz="1100" dirty="0">
                <a:latin typeface="Calibri" pitchFamily="34" charset="0"/>
                <a:cs typeface="Calibri" pitchFamily="34" charset="0"/>
              </a:rPr>
              <a:t>Σ</a:t>
            </a:r>
            <a:endParaRPr kumimoji="0" lang="el-GR" sz="1100" i="0" u="none" strike="noStrike" cap="none" normalizeH="0" baseline="0" dirty="0">
              <a:ln>
                <a:noFill/>
              </a:ln>
              <a:solidFill>
                <a:schemeClr val="tx1"/>
              </a:solidFill>
              <a:effectLst/>
              <a:latin typeface="Arial" pitchFamily="34" charset="0"/>
              <a:cs typeface="Arial" pitchFamily="34" charset="0"/>
            </a:endParaRPr>
          </a:p>
        </p:txBody>
      </p:sp>
      <p:sp>
        <p:nvSpPr>
          <p:cNvPr id="140" name="139 - Έλλειψη"/>
          <p:cNvSpPr/>
          <p:nvPr/>
        </p:nvSpPr>
        <p:spPr>
          <a:xfrm>
            <a:off x="2771800" y="5733256"/>
            <a:ext cx="792088" cy="288032"/>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42" name="141 - Ευθύγραμμο βέλος σύνδεσης"/>
          <p:cNvCxnSpPr>
            <a:endCxn id="140" idx="7"/>
          </p:cNvCxnSpPr>
          <p:nvPr/>
        </p:nvCxnSpPr>
        <p:spPr>
          <a:xfrm flipH="1">
            <a:off x="3447889" y="4941168"/>
            <a:ext cx="908087" cy="834269"/>
          </a:xfrm>
          <a:prstGeom prst="straightConnector1">
            <a:avLst/>
          </a:prstGeom>
          <a:ln>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45" name="144 - Ορθογώνιο"/>
          <p:cNvSpPr/>
          <p:nvPr/>
        </p:nvSpPr>
        <p:spPr>
          <a:xfrm>
            <a:off x="2843808" y="3501008"/>
            <a:ext cx="401072" cy="261610"/>
          </a:xfrm>
          <a:prstGeom prst="rect">
            <a:avLst/>
          </a:prstGeom>
        </p:spPr>
        <p:txBody>
          <a:bodyPr wrap="none">
            <a:spAutoFit/>
          </a:bodyPr>
          <a:lstStyle/>
          <a:p>
            <a:pPr lvl="0" algn="just" fontAlgn="base">
              <a:spcBef>
                <a:spcPct val="0"/>
              </a:spcBef>
              <a:spcAft>
                <a:spcPct val="0"/>
              </a:spcAft>
            </a:pPr>
            <a:r>
              <a:rPr lang="en-US" sz="1100" b="1" dirty="0">
                <a:latin typeface="Calibri" pitchFamily="34" charset="0"/>
                <a:cs typeface="Calibri" pitchFamily="34" charset="0"/>
              </a:rPr>
              <a:t>EKT</a:t>
            </a:r>
            <a:endParaRPr lang="el-GR" sz="1100" dirty="0">
              <a:latin typeface="Arial" pitchFamily="34" charset="0"/>
              <a:cs typeface="Arial" pitchFamily="34" charset="0"/>
            </a:endParaRPr>
          </a:p>
        </p:txBody>
      </p:sp>
      <p:sp>
        <p:nvSpPr>
          <p:cNvPr id="146" name="145 - Στρογγυλεμένο ορθογώνιο"/>
          <p:cNvSpPr/>
          <p:nvPr/>
        </p:nvSpPr>
        <p:spPr>
          <a:xfrm>
            <a:off x="2843808" y="3501008"/>
            <a:ext cx="432048" cy="288032"/>
          </a:xfrm>
          <a:prstGeom prst="round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53" name="152 - Ευθύγραμμο βέλος σύνδεσης"/>
          <p:cNvCxnSpPr>
            <a:stCxn id="146" idx="3"/>
            <a:endCxn id="4" idx="1"/>
          </p:cNvCxnSpPr>
          <p:nvPr/>
        </p:nvCxnSpPr>
        <p:spPr>
          <a:xfrm>
            <a:off x="3275856" y="3645024"/>
            <a:ext cx="818607" cy="565959"/>
          </a:xfrm>
          <a:prstGeom prst="straightConnector1">
            <a:avLst/>
          </a:prstGeom>
          <a:ln>
            <a:solidFill>
              <a:schemeClr val="accent4">
                <a:lumMod val="60000"/>
                <a:lumOff val="40000"/>
              </a:schemeClr>
            </a:solidFill>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Πώς υποστηρίζουμε το ΑΚΙ</a:t>
            </a:r>
            <a:r>
              <a:rPr lang="en-US" dirty="0"/>
              <a:t>S </a:t>
            </a:r>
            <a:r>
              <a:rPr lang="el-GR" dirty="0"/>
              <a:t>στην Ελλάδα?</a:t>
            </a:r>
          </a:p>
        </p:txBody>
      </p:sp>
      <p:sp>
        <p:nvSpPr>
          <p:cNvPr id="3" name="2 - Θέση περιεχομένου"/>
          <p:cNvSpPr>
            <a:spLocks noGrp="1"/>
          </p:cNvSpPr>
          <p:nvPr>
            <p:ph sz="quarter" idx="1"/>
          </p:nvPr>
        </p:nvSpPr>
        <p:spPr>
          <a:xfrm>
            <a:off x="301752" y="1268760"/>
            <a:ext cx="8503920" cy="4830288"/>
          </a:xfrm>
        </p:spPr>
        <p:txBody>
          <a:bodyPr>
            <a:normAutofit fontScale="92500" lnSpcReduction="10000"/>
          </a:bodyPr>
          <a:lstStyle/>
          <a:p>
            <a:pPr algn="just">
              <a:buClr>
                <a:srgbClr val="C00000"/>
              </a:buClr>
            </a:pPr>
            <a:r>
              <a:rPr lang="el-GR" sz="1800" dirty="0">
                <a:latin typeface="Calibri" pitchFamily="34" charset="0"/>
                <a:cs typeface="Calibri" pitchFamily="34" charset="0"/>
              </a:rPr>
              <a:t>Δράσεις (ΚΑΠ 2014-2020):</a:t>
            </a:r>
          </a:p>
          <a:p>
            <a:pPr lvl="1" algn="just">
              <a:buClr>
                <a:srgbClr val="C00000"/>
              </a:buClr>
              <a:buFont typeface="Wingdings" pitchFamily="2" charset="2"/>
              <a:buChar char="Ø"/>
            </a:pPr>
            <a:r>
              <a:rPr lang="el-GR" sz="1600" dirty="0">
                <a:latin typeface="Calibri" pitchFamily="34" charset="0"/>
                <a:cs typeface="Calibri" pitchFamily="34" charset="0"/>
              </a:rPr>
              <a:t>Δράση 1.1.1 Κατάρτιση γεωργών με ιδιώτες εκπαιδευτές  ή εκπαιδευτές του ΕΛΓΟ – ΔΗΜΗΤΡΑ</a:t>
            </a:r>
          </a:p>
          <a:p>
            <a:pPr lvl="1" algn="just">
              <a:buClr>
                <a:srgbClr val="C00000"/>
              </a:buClr>
              <a:buFont typeface="Wingdings" pitchFamily="2" charset="2"/>
              <a:buChar char="Ø"/>
            </a:pPr>
            <a:r>
              <a:rPr lang="el-GR" sz="1600" dirty="0">
                <a:latin typeface="Calibri" pitchFamily="34" charset="0"/>
                <a:cs typeface="Calibri" pitchFamily="34" charset="0"/>
              </a:rPr>
              <a:t>Δράση 2.1 Συμβουλές γεωργών μέσω ιδιωτών συμβούλων που πιστοποιεί ο ΕΛΓΟ-ΔΗΜΗΤΡΑ</a:t>
            </a:r>
          </a:p>
          <a:p>
            <a:pPr lvl="1" algn="just">
              <a:buClr>
                <a:srgbClr val="C00000"/>
              </a:buClr>
              <a:buFont typeface="Wingdings" pitchFamily="2" charset="2"/>
              <a:buChar char="Ø"/>
            </a:pPr>
            <a:r>
              <a:rPr lang="el-GR" sz="1600" dirty="0">
                <a:latin typeface="Calibri" pitchFamily="34" charset="0"/>
                <a:cs typeface="Calibri" pitchFamily="34" charset="0"/>
              </a:rPr>
              <a:t>Δράση 2.2 Κατάρτιση γεωργικών συμβούλων με ενδιάμεσο φορέα τον ΕΛΓΟ – ΔΗΜΗΤΡΑ</a:t>
            </a:r>
          </a:p>
          <a:p>
            <a:pPr lvl="1" algn="just">
              <a:buClr>
                <a:srgbClr val="C00000"/>
              </a:buClr>
              <a:buFont typeface="Wingdings" pitchFamily="2" charset="2"/>
              <a:buChar char="Ø"/>
            </a:pPr>
            <a:r>
              <a:rPr lang="el-GR" sz="1600" dirty="0">
                <a:latin typeface="Calibri" pitchFamily="34" charset="0"/>
                <a:cs typeface="Calibri" pitchFamily="34" charset="0"/>
              </a:rPr>
              <a:t>Μέτρο 16 – Συνεργασία:</a:t>
            </a:r>
          </a:p>
          <a:p>
            <a:pPr lvl="2" algn="just">
              <a:buClr>
                <a:srgbClr val="C00000"/>
              </a:buClr>
              <a:buFont typeface="Arial" pitchFamily="34" charset="0"/>
              <a:buChar char="•"/>
            </a:pPr>
            <a:r>
              <a:rPr lang="el-GR" sz="1400" dirty="0">
                <a:latin typeface="Calibri" pitchFamily="34" charset="0"/>
                <a:cs typeface="Calibri" pitchFamily="34" charset="0"/>
              </a:rPr>
              <a:t>Δράση 1 - ίδρυση (δυνητικών) Επιχειρησιακών Ομάδων της Ευρωπαϊκής Σύμπραξης Καινοτομίας για την παραγωγικότητα και τη βιωσιμότητα της γεωργίας</a:t>
            </a:r>
          </a:p>
          <a:p>
            <a:pPr lvl="2" algn="just">
              <a:buClr>
                <a:srgbClr val="C00000"/>
              </a:buClr>
              <a:buFont typeface="Arial" pitchFamily="34" charset="0"/>
              <a:buChar char="•"/>
            </a:pPr>
            <a:r>
              <a:rPr lang="el-GR" sz="1400" dirty="0">
                <a:latin typeface="Calibri" pitchFamily="34" charset="0"/>
                <a:cs typeface="Calibri" pitchFamily="34" charset="0"/>
              </a:rPr>
              <a:t>Δράση 2 -  Υλοποίηση του Επιχειρησιακού Σχεδίου των Επιχειρησιακών Ομάδων της ΕΣΚ  για την παραγωγικότητα και τη βιωσιμότητα της γεωργίας</a:t>
            </a:r>
          </a:p>
          <a:p>
            <a:pPr marL="0" lvl="1" indent="11113" algn="just">
              <a:buClr>
                <a:srgbClr val="C00000"/>
              </a:buClr>
              <a:buSzPct val="130000"/>
              <a:buFont typeface="Arial" pitchFamily="34" charset="0"/>
              <a:buChar char="•"/>
            </a:pPr>
            <a:r>
              <a:rPr lang="el-GR" sz="1600" dirty="0">
                <a:latin typeface="Calibri" pitchFamily="34" charset="0"/>
                <a:cs typeface="Calibri" pitchFamily="34" charset="0"/>
              </a:rPr>
              <a:t> </a:t>
            </a:r>
            <a:r>
              <a:rPr lang="el-GR" sz="1800" dirty="0">
                <a:latin typeface="Calibri" pitchFamily="34" charset="0"/>
                <a:cs typeface="Calibri" pitchFamily="34" charset="0"/>
              </a:rPr>
              <a:t>Μέτρα παρέμβασης ΣΣ ΚΑΠ 2023-2027</a:t>
            </a:r>
          </a:p>
          <a:p>
            <a:pPr marL="263525" lvl="1" indent="11113" algn="just">
              <a:buClr>
                <a:srgbClr val="C00000"/>
              </a:buClr>
              <a:buSzPct val="100000"/>
              <a:buFont typeface="Wingdings" pitchFamily="2" charset="2"/>
              <a:buChar char="Ø"/>
            </a:pPr>
            <a:r>
              <a:rPr lang="el-GR" sz="1600" dirty="0">
                <a:latin typeface="Calibri" pitchFamily="34" charset="0"/>
                <a:cs typeface="Calibri" pitchFamily="34" charset="0"/>
              </a:rPr>
              <a:t> Π3 – 78.1 Κατάρτιση γεωργών με ιδιώτες εκπαιδευτές  ή εκπαιδευτές του ΕΛΓΟ – ΔΗΜΗΤΡΑ</a:t>
            </a:r>
          </a:p>
          <a:p>
            <a:pPr marL="263525" lvl="1" indent="11113" algn="just">
              <a:buClr>
                <a:srgbClr val="C00000"/>
              </a:buClr>
              <a:buSzPct val="100000"/>
              <a:buFont typeface="Wingdings" pitchFamily="2" charset="2"/>
              <a:buChar char="Ø"/>
            </a:pPr>
            <a:r>
              <a:rPr lang="el-GR" sz="1600" dirty="0">
                <a:latin typeface="Calibri" pitchFamily="34" charset="0"/>
                <a:cs typeface="Calibri" pitchFamily="34" charset="0"/>
              </a:rPr>
              <a:t> Π3 – 78.2 Συμβουλές γεωργών μέσω ιδιωτών συμβούλων που πιστοποιεί ο ΕΛΓΟ-ΔΗΜΗΤΡΑ</a:t>
            </a:r>
          </a:p>
          <a:p>
            <a:pPr marL="1260475" lvl="1" indent="11113" algn="just">
              <a:buClr>
                <a:srgbClr val="C00000"/>
              </a:buClr>
              <a:buSzPct val="100000"/>
              <a:buNone/>
            </a:pPr>
            <a:r>
              <a:rPr lang="el-GR" sz="1600" dirty="0">
                <a:latin typeface="Calibri" pitchFamily="34" charset="0"/>
                <a:cs typeface="Calibri" pitchFamily="34" charset="0"/>
              </a:rPr>
              <a:t>Κατάρτιση γεωργικών συμβούλων με ενδιάμεσο φορέα τον ΕΛΓΟ – ΔΗΜΗΤΡΑ  </a:t>
            </a:r>
          </a:p>
          <a:p>
            <a:pPr marL="442913" lvl="1" indent="-168275" algn="just">
              <a:buClr>
                <a:srgbClr val="C00000"/>
              </a:buClr>
              <a:buSzPct val="100000"/>
              <a:buFont typeface="Wingdings" pitchFamily="2" charset="2"/>
              <a:buChar char="Ø"/>
            </a:pPr>
            <a:r>
              <a:rPr lang="el-GR" sz="1600" dirty="0">
                <a:latin typeface="Calibri" pitchFamily="34" charset="0"/>
                <a:cs typeface="Calibri" pitchFamily="34" charset="0"/>
              </a:rPr>
              <a:t> Π3 – 77.3.1 Ανάπτυξη συνεργασιών μέσω Επιχειρησιακών Ομάδων της Ευρωπαϊκής Σύμπραξης Καινοτομίας</a:t>
            </a:r>
          </a:p>
          <a:p>
            <a:pPr marL="180975" lvl="1" indent="-169863" algn="just">
              <a:buClr>
                <a:srgbClr val="C00000"/>
              </a:buClr>
              <a:buSzPct val="130000"/>
              <a:buFont typeface="Arial" pitchFamily="34" charset="0"/>
              <a:buChar char="•"/>
            </a:pPr>
            <a:r>
              <a:rPr lang="el-GR" sz="1800" dirty="0">
                <a:latin typeface="Calibri" pitchFamily="34" charset="0"/>
                <a:cs typeface="Calibri" pitchFamily="34" charset="0"/>
              </a:rPr>
              <a:t>Μέτρα Στήριξης (ΕΕ ΑΚΙ</a:t>
            </a:r>
            <a:r>
              <a:rPr lang="en-US" sz="1800" dirty="0">
                <a:latin typeface="Calibri" pitchFamily="34" charset="0"/>
                <a:cs typeface="Calibri" pitchFamily="34" charset="0"/>
              </a:rPr>
              <a:t>S, </a:t>
            </a:r>
            <a:r>
              <a:rPr lang="el-GR" sz="1800" dirty="0">
                <a:latin typeface="Calibri" pitchFamily="34" charset="0"/>
                <a:cs typeface="Calibri" pitchFamily="34" charset="0"/>
              </a:rPr>
              <a:t>Συντονιστικό όργανο </a:t>
            </a:r>
            <a:r>
              <a:rPr lang="en-US" sz="1800" dirty="0">
                <a:latin typeface="Calibri" pitchFamily="34" charset="0"/>
                <a:cs typeface="Calibri" pitchFamily="34" charset="0"/>
              </a:rPr>
              <a:t>AKIS</a:t>
            </a:r>
            <a:r>
              <a:rPr lang="el-GR" sz="1800" dirty="0">
                <a:latin typeface="Calibri" pitchFamily="34" charset="0"/>
                <a:cs typeface="Calibri" pitchFamily="34" charset="0"/>
              </a:rPr>
              <a:t>, </a:t>
            </a:r>
            <a:r>
              <a:rPr lang="en-US" sz="1800" dirty="0">
                <a:latin typeface="Calibri" pitchFamily="34" charset="0"/>
                <a:cs typeface="Calibri" pitchFamily="34" charset="0"/>
              </a:rPr>
              <a:t>Modern-AKIS, SCAR-AKIS, </a:t>
            </a:r>
            <a:r>
              <a:rPr lang="el-GR" sz="1800" b="1" dirty="0">
                <a:latin typeface="Calibri" pitchFamily="34" charset="0"/>
                <a:cs typeface="Calibri" pitchFamily="34" charset="0"/>
              </a:rPr>
              <a:t>δημιουργία πλατφόρμας </a:t>
            </a:r>
            <a:r>
              <a:rPr lang="en-US" sz="1800" b="1" dirty="0">
                <a:latin typeface="Calibri" pitchFamily="34" charset="0"/>
                <a:cs typeface="Calibri" pitchFamily="34" charset="0"/>
              </a:rPr>
              <a:t>AKIS</a:t>
            </a:r>
            <a:r>
              <a:rPr lang="el-GR" sz="1800" b="1" dirty="0">
                <a:latin typeface="Calibri" pitchFamily="34" charset="0"/>
                <a:cs typeface="Calibri" pitchFamily="34" charset="0"/>
              </a:rPr>
              <a:t> και δικτύωση υπό συζήτηση</a:t>
            </a:r>
            <a:r>
              <a:rPr lang="el-GR" sz="1800" dirty="0">
                <a:latin typeface="Calibri" pitchFamily="34" charset="0"/>
                <a:cs typeface="Calibri" pitchFamily="34" charset="0"/>
              </a:rPr>
              <a:t> κτλ.)</a:t>
            </a:r>
          </a:p>
          <a:p>
            <a:pPr marL="0" lvl="1" indent="11113" algn="just">
              <a:buClr>
                <a:srgbClr val="C00000"/>
              </a:buClr>
              <a:buSzPct val="130000"/>
              <a:buFont typeface="Arial" pitchFamily="34" charset="0"/>
              <a:buChar char="•"/>
            </a:pPr>
            <a:r>
              <a:rPr lang="el-GR" sz="1800" dirty="0">
                <a:latin typeface="Calibri" pitchFamily="34" charset="0"/>
                <a:cs typeface="Calibri" pitchFamily="34" charset="0"/>
              </a:rPr>
              <a:t> Ευρωπαϊκά προγράμματα (</a:t>
            </a:r>
            <a:r>
              <a:rPr lang="en-US" sz="1800" dirty="0">
                <a:latin typeface="Calibri" pitchFamily="34" charset="0"/>
                <a:cs typeface="Calibri" pitchFamily="34" charset="0"/>
              </a:rPr>
              <a:t>Horizon</a:t>
            </a:r>
            <a:r>
              <a:rPr lang="el-GR" sz="1800" dirty="0">
                <a:latin typeface="Calibri" pitchFamily="34" charset="0"/>
                <a:cs typeface="Calibri" pitchFamily="34" charset="0"/>
              </a:rPr>
              <a:t> </a:t>
            </a:r>
            <a:r>
              <a:rPr lang="en-US" sz="1800" dirty="0">
                <a:latin typeface="Calibri" pitchFamily="34" charset="0"/>
                <a:cs typeface="Calibri" pitchFamily="34" charset="0"/>
              </a:rPr>
              <a:t>Europe , Life, Prima </a:t>
            </a:r>
            <a:r>
              <a:rPr lang="el-GR" sz="1800" dirty="0">
                <a:latin typeface="Calibri" pitchFamily="34" charset="0"/>
                <a:cs typeface="Calibri" pitchFamily="34" charset="0"/>
              </a:rPr>
              <a:t>κτλ.)</a:t>
            </a:r>
          </a:p>
          <a:p>
            <a:pPr marL="0" lvl="1" indent="11113" algn="just">
              <a:buClr>
                <a:srgbClr val="C00000"/>
              </a:buClr>
              <a:buSzPct val="130000"/>
              <a:buFont typeface="Arial" pitchFamily="34" charset="0"/>
              <a:buChar char="•"/>
            </a:pPr>
            <a:r>
              <a:rPr lang="el-GR" sz="1800" b="1" dirty="0">
                <a:solidFill>
                  <a:schemeClr val="tx1"/>
                </a:solidFill>
                <a:latin typeface="Calibri" pitchFamily="34" charset="0"/>
                <a:cs typeface="Calibri" pitchFamily="34" charset="0"/>
              </a:rPr>
              <a:t>Σημαντικός ο ρόλος των Γεωργικών Συμβούλων και της συνεχούς κατάρτισης τους.</a:t>
            </a:r>
          </a:p>
          <a:p>
            <a:pPr marL="0" lvl="1" indent="0" algn="just">
              <a:buClr>
                <a:srgbClr val="C00000"/>
              </a:buClr>
              <a:buSzPct val="130000"/>
              <a:buNone/>
            </a:pPr>
            <a:endParaRPr lang="el-GR" sz="1800" b="1" dirty="0">
              <a:solidFill>
                <a:schemeClr val="tx1"/>
              </a:solidFill>
              <a:latin typeface="Calibri" pitchFamily="34" charset="0"/>
              <a:cs typeface="Calibri" pitchFamily="34" charset="0"/>
            </a:endParaRPr>
          </a:p>
          <a:p>
            <a:pPr marL="263525" lvl="1" indent="11113" algn="just">
              <a:buClr>
                <a:srgbClr val="C00000"/>
              </a:buClr>
              <a:buSzPct val="100000"/>
              <a:buFont typeface="Wingdings" pitchFamily="2" charset="2"/>
              <a:buChar char="Ø"/>
            </a:pPr>
            <a:endParaRPr lang="el-GR" sz="1600" dirty="0">
              <a:latin typeface="Calibri" pitchFamily="34" charset="0"/>
              <a:cs typeface="Calibri" pitchFamily="34" charset="0"/>
            </a:endParaRPr>
          </a:p>
        </p:txBody>
      </p:sp>
      <p:sp>
        <p:nvSpPr>
          <p:cNvPr id="4" name="3 - Ορθογώνιο"/>
          <p:cNvSpPr/>
          <p:nvPr/>
        </p:nvSpPr>
        <p:spPr>
          <a:xfrm>
            <a:off x="3131840" y="6309320"/>
            <a:ext cx="2255746" cy="369332"/>
          </a:xfrm>
          <a:prstGeom prst="rect">
            <a:avLst/>
          </a:prstGeom>
        </p:spPr>
        <p:txBody>
          <a:bodyPr wrap="none">
            <a:spAutoFit/>
          </a:bodyPr>
          <a:lstStyle/>
          <a:p>
            <a:r>
              <a:rPr lang="en-US" b="1" dirty="0"/>
              <a:t>www.minagric.gr</a:t>
            </a: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032ACD8-06C3-4803-8859-37A04DF88CFF}"/>
              </a:ext>
            </a:extLst>
          </p:cNvPr>
          <p:cNvSpPr>
            <a:spLocks noGrp="1"/>
          </p:cNvSpPr>
          <p:nvPr>
            <p:ph type="title"/>
          </p:nvPr>
        </p:nvSpPr>
        <p:spPr>
          <a:xfrm>
            <a:off x="301752" y="379476"/>
            <a:ext cx="8534400" cy="758952"/>
          </a:xfrm>
        </p:spPr>
        <p:txBody>
          <a:bodyPr>
            <a:normAutofit fontScale="90000"/>
          </a:bodyPr>
          <a:lstStyle/>
          <a:p>
            <a:r>
              <a:rPr lang="el-GR" sz="3600" b="1" dirty="0">
                <a:latin typeface="Calibri" pitchFamily="34" charset="0"/>
                <a:cs typeface="Calibri" pitchFamily="34" charset="0"/>
              </a:rPr>
              <a:t>1</a:t>
            </a:r>
            <a:r>
              <a:rPr lang="el-GR" sz="3600" b="1" baseline="30000" dirty="0">
                <a:latin typeface="Calibri" pitchFamily="34" charset="0"/>
                <a:cs typeface="Calibri" pitchFamily="34" charset="0"/>
              </a:rPr>
              <a:t>η</a:t>
            </a:r>
            <a:r>
              <a:rPr lang="el-GR" sz="3600" b="1" dirty="0">
                <a:latin typeface="Calibri" pitchFamily="34" charset="0"/>
                <a:cs typeface="Calibri" pitchFamily="34" charset="0"/>
              </a:rPr>
              <a:t> Συνεδρίαση Ε</a:t>
            </a:r>
            <a:r>
              <a:rPr lang="en-US" sz="3600" b="1" dirty="0">
                <a:latin typeface="Calibri" pitchFamily="34" charset="0"/>
                <a:cs typeface="Calibri" pitchFamily="34" charset="0"/>
              </a:rPr>
              <a:t>.</a:t>
            </a:r>
            <a:r>
              <a:rPr lang="el-GR" sz="3600" b="1" dirty="0">
                <a:latin typeface="Calibri" pitchFamily="34" charset="0"/>
                <a:cs typeface="Calibri" pitchFamily="34" charset="0"/>
              </a:rPr>
              <a:t>Ε</a:t>
            </a:r>
            <a:r>
              <a:rPr lang="en-US" sz="3600" b="1" dirty="0">
                <a:latin typeface="Calibri" pitchFamily="34" charset="0"/>
                <a:cs typeface="Calibri" pitchFamily="34" charset="0"/>
              </a:rPr>
              <a:t>.</a:t>
            </a:r>
            <a:r>
              <a:rPr lang="el-GR" sz="3600" b="1" dirty="0">
                <a:latin typeface="Calibri" pitchFamily="34" charset="0"/>
                <a:cs typeface="Calibri" pitchFamily="34" charset="0"/>
              </a:rPr>
              <a:t> ΑΚΙ</a:t>
            </a:r>
            <a:r>
              <a:rPr lang="en-US" sz="3600" b="1" dirty="0">
                <a:latin typeface="Calibri" pitchFamily="34" charset="0"/>
                <a:cs typeface="Calibri" pitchFamily="34" charset="0"/>
              </a:rPr>
              <a:t>S</a:t>
            </a:r>
            <a:r>
              <a:rPr lang="el-GR" sz="3600" b="1" dirty="0">
                <a:latin typeface="Calibri" pitchFamily="34" charset="0"/>
                <a:cs typeface="Calibri" pitchFamily="34" charset="0"/>
              </a:rPr>
              <a:t> – 12/12/2024 Προτεραιότητες</a:t>
            </a:r>
            <a:endParaRPr lang="el-GR" dirty="0"/>
          </a:p>
        </p:txBody>
      </p:sp>
      <p:sp>
        <p:nvSpPr>
          <p:cNvPr id="3" name="Θέση περιεχομένου 2">
            <a:extLst>
              <a:ext uri="{FF2B5EF4-FFF2-40B4-BE49-F238E27FC236}">
                <a16:creationId xmlns:a16="http://schemas.microsoft.com/office/drawing/2014/main" id="{EB97DF12-1EBB-4EED-9540-04890DF80B58}"/>
              </a:ext>
            </a:extLst>
          </p:cNvPr>
          <p:cNvSpPr>
            <a:spLocks noGrp="1"/>
          </p:cNvSpPr>
          <p:nvPr>
            <p:ph sz="quarter" idx="1"/>
          </p:nvPr>
        </p:nvSpPr>
        <p:spPr>
          <a:xfrm>
            <a:off x="301752" y="1916832"/>
            <a:ext cx="8503920" cy="4182216"/>
          </a:xfrm>
        </p:spPr>
        <p:txBody>
          <a:bodyPr>
            <a:normAutofit/>
          </a:bodyPr>
          <a:lstStyle/>
          <a:p>
            <a:pPr marL="0" indent="0">
              <a:buNone/>
            </a:pPr>
            <a:r>
              <a:rPr lang="el-GR" sz="1600" b="1" dirty="0">
                <a:latin typeface="Calibri" panose="020F0502020204030204" pitchFamily="34" charset="0"/>
                <a:ea typeface="Calibri" panose="020F0502020204030204" pitchFamily="34" charset="0"/>
                <a:cs typeface="Calibri" panose="020F0502020204030204" pitchFamily="34" charset="0"/>
              </a:rPr>
              <a:t>α) </a:t>
            </a:r>
            <a:r>
              <a:rPr lang="el-GR" sz="1800" dirty="0">
                <a:latin typeface="Calibri" panose="020F0502020204030204" pitchFamily="34" charset="0"/>
                <a:ea typeface="Calibri" panose="020F0502020204030204" pitchFamily="34" charset="0"/>
                <a:cs typeface="Calibri" panose="020F0502020204030204" pitchFamily="34" charset="0"/>
              </a:rPr>
              <a:t>Περιγραφή πώς θέλουμε ή πώς σκεφτόμαστε να είναι το </a:t>
            </a:r>
            <a:r>
              <a:rPr lang="el-GR" sz="1800" b="1" dirty="0">
                <a:latin typeface="Calibri" panose="020F0502020204030204" pitchFamily="34" charset="0"/>
                <a:ea typeface="Calibri" panose="020F0502020204030204" pitchFamily="34" charset="0"/>
                <a:cs typeface="Calibri" panose="020F0502020204030204" pitchFamily="34" charset="0"/>
              </a:rPr>
              <a:t>Αποθετήριο γνώσης </a:t>
            </a:r>
            <a:r>
              <a:rPr lang="el-GR" sz="1800" dirty="0">
                <a:latin typeface="Calibri" panose="020F0502020204030204" pitchFamily="34" charset="0"/>
                <a:ea typeface="Calibri" panose="020F0502020204030204" pitchFamily="34" charset="0"/>
                <a:cs typeface="Calibri" panose="020F0502020204030204" pitchFamily="34" charset="0"/>
              </a:rPr>
              <a:t>     </a:t>
            </a:r>
          </a:p>
          <a:p>
            <a:pPr marL="0" indent="0">
              <a:buNone/>
            </a:pPr>
            <a:r>
              <a:rPr lang="el-GR" sz="1800" dirty="0">
                <a:latin typeface="Calibri" panose="020F0502020204030204" pitchFamily="34" charset="0"/>
                <a:ea typeface="Calibri" panose="020F0502020204030204" pitchFamily="34" charset="0"/>
                <a:cs typeface="Calibri" panose="020F0502020204030204" pitchFamily="34" charset="0"/>
              </a:rPr>
              <a:t>μια κεντρική ψηφιακή πλατφόρμα στην οποία θα περιλαμβάνονται όλα τα αποτελέσματα έρευνας ,καινοτομίας σε εκλαϊκευμένη μορφή  και πώς φανταζόμαστε ότι μπορεί να λειτουργήσει. Προθεσμία για αποστολή προτάσεων 27/3/2025.</a:t>
            </a:r>
          </a:p>
          <a:p>
            <a:pPr marL="0" indent="0">
              <a:buNone/>
            </a:pPr>
            <a:endParaRPr lang="el-GR" sz="18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l-GR" sz="1800" b="1" dirty="0">
                <a:latin typeface="Calibri" panose="020F0502020204030204" pitchFamily="34" charset="0"/>
                <a:ea typeface="Calibri" panose="020F0502020204030204" pitchFamily="34" charset="0"/>
                <a:cs typeface="Calibri" panose="020F0502020204030204" pitchFamily="34" charset="0"/>
              </a:rPr>
              <a:t>β) </a:t>
            </a:r>
            <a:r>
              <a:rPr lang="el-GR" sz="1800" dirty="0">
                <a:latin typeface="Calibri" panose="020F0502020204030204" pitchFamily="34" charset="0"/>
                <a:ea typeface="Calibri" panose="020F0502020204030204" pitchFamily="34" charset="0"/>
                <a:cs typeface="Calibri" panose="020F0502020204030204" pitchFamily="34" charset="0"/>
              </a:rPr>
              <a:t>Πώς μπορούμε να χρησιμοποιήσουμε τις </a:t>
            </a:r>
            <a:r>
              <a:rPr lang="el-GR" sz="1800" b="1" dirty="0">
                <a:latin typeface="Calibri" panose="020F0502020204030204" pitchFamily="34" charset="0"/>
                <a:ea typeface="Calibri" panose="020F0502020204030204" pitchFamily="34" charset="0"/>
                <a:cs typeface="Calibri" panose="020F0502020204030204" pitchFamily="34" charset="0"/>
              </a:rPr>
              <a:t>ιδιωτικές</a:t>
            </a:r>
            <a:r>
              <a:rPr lang="el-GR" sz="1800" dirty="0">
                <a:latin typeface="Calibri" panose="020F0502020204030204" pitchFamily="34" charset="0"/>
                <a:ea typeface="Calibri" panose="020F0502020204030204" pitchFamily="34" charset="0"/>
                <a:cs typeface="Calibri" panose="020F0502020204030204" pitchFamily="34" charset="0"/>
              </a:rPr>
              <a:t> και τις </a:t>
            </a:r>
            <a:r>
              <a:rPr lang="el-GR" sz="1800" b="1" dirty="0">
                <a:latin typeface="Calibri" panose="020F0502020204030204" pitchFamily="34" charset="0"/>
                <a:ea typeface="Calibri" panose="020F0502020204030204" pitchFamily="34" charset="0"/>
                <a:cs typeface="Calibri" panose="020F0502020204030204" pitchFamily="34" charset="0"/>
              </a:rPr>
              <a:t>δημόσιες δομές </a:t>
            </a:r>
            <a:r>
              <a:rPr lang="el-GR" sz="1800" dirty="0">
                <a:latin typeface="Calibri" panose="020F0502020204030204" pitchFamily="34" charset="0"/>
                <a:ea typeface="Calibri" panose="020F0502020204030204" pitchFamily="34" charset="0"/>
                <a:cs typeface="Calibri" panose="020F0502020204030204" pitchFamily="34" charset="0"/>
              </a:rPr>
              <a:t>ώστε να</a:t>
            </a:r>
          </a:p>
          <a:p>
            <a:pPr marL="0" indent="0">
              <a:buNone/>
            </a:pPr>
            <a:r>
              <a:rPr lang="el-GR" sz="1800" dirty="0">
                <a:latin typeface="Calibri" panose="020F0502020204030204" pitchFamily="34" charset="0"/>
                <a:ea typeface="Calibri" panose="020F0502020204030204" pitchFamily="34" charset="0"/>
                <a:cs typeface="Calibri" panose="020F0502020204030204" pitchFamily="34" charset="0"/>
              </a:rPr>
              <a:t>       </a:t>
            </a:r>
            <a:r>
              <a:rPr lang="el-GR" sz="1800" b="1" dirty="0">
                <a:latin typeface="Calibri" panose="020F0502020204030204" pitchFamily="34" charset="0"/>
                <a:ea typeface="Calibri" panose="020F0502020204030204" pitchFamily="34" charset="0"/>
                <a:cs typeface="Calibri" panose="020F0502020204030204" pitchFamily="34" charset="0"/>
              </a:rPr>
              <a:t>συνεισφέρουν στην εκπαίδευση των αγροτών. 27/3/2024</a:t>
            </a:r>
            <a:endParaRPr lang="el-GR" sz="18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680920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C7EDAF7-5556-4F30-8C42-8FF93A4D8527}"/>
              </a:ext>
            </a:extLst>
          </p:cNvPr>
          <p:cNvSpPr>
            <a:spLocks noGrp="1"/>
          </p:cNvSpPr>
          <p:nvPr>
            <p:ph type="title"/>
          </p:nvPr>
        </p:nvSpPr>
        <p:spPr>
          <a:xfrm>
            <a:off x="301752" y="228600"/>
            <a:ext cx="8534400" cy="1040160"/>
          </a:xfrm>
        </p:spPr>
        <p:txBody>
          <a:bodyPr>
            <a:noAutofit/>
          </a:bodyPr>
          <a:lstStyle/>
          <a:p>
            <a:r>
              <a:rPr lang="el-GR" sz="2400" b="1" dirty="0">
                <a:latin typeface="Calibri" pitchFamily="34" charset="0"/>
                <a:cs typeface="Calibri" pitchFamily="34" charset="0"/>
              </a:rPr>
              <a:t>2</a:t>
            </a:r>
            <a:r>
              <a:rPr lang="el-GR" sz="2400" b="1" baseline="30000" dirty="0">
                <a:latin typeface="Calibri" pitchFamily="34" charset="0"/>
                <a:cs typeface="Calibri" pitchFamily="34" charset="0"/>
              </a:rPr>
              <a:t>η</a:t>
            </a:r>
            <a:r>
              <a:rPr lang="el-GR" sz="2400" b="1" dirty="0">
                <a:latin typeface="Calibri" pitchFamily="34" charset="0"/>
                <a:cs typeface="Calibri" pitchFamily="34" charset="0"/>
              </a:rPr>
              <a:t> Συνεδρίαση Ε</a:t>
            </a:r>
            <a:r>
              <a:rPr lang="en-US" sz="2400" b="1" dirty="0">
                <a:latin typeface="Calibri" pitchFamily="34" charset="0"/>
                <a:cs typeface="Calibri" pitchFamily="34" charset="0"/>
              </a:rPr>
              <a:t>.</a:t>
            </a:r>
            <a:r>
              <a:rPr lang="el-GR" sz="2400" b="1" dirty="0">
                <a:latin typeface="Calibri" pitchFamily="34" charset="0"/>
                <a:cs typeface="Calibri" pitchFamily="34" charset="0"/>
              </a:rPr>
              <a:t>Ε</a:t>
            </a:r>
            <a:r>
              <a:rPr lang="en-US" sz="2400" b="1" dirty="0">
                <a:latin typeface="Calibri" pitchFamily="34" charset="0"/>
                <a:cs typeface="Calibri" pitchFamily="34" charset="0"/>
              </a:rPr>
              <a:t>.</a:t>
            </a:r>
            <a:r>
              <a:rPr lang="el-GR" sz="2400" b="1" dirty="0">
                <a:latin typeface="Calibri" pitchFamily="34" charset="0"/>
                <a:cs typeface="Calibri" pitchFamily="34" charset="0"/>
              </a:rPr>
              <a:t> ΑΚΙ</a:t>
            </a:r>
            <a:r>
              <a:rPr lang="en-US" sz="2400" b="1" dirty="0">
                <a:latin typeface="Calibri" pitchFamily="34" charset="0"/>
                <a:cs typeface="Calibri" pitchFamily="34" charset="0"/>
              </a:rPr>
              <a:t>S</a:t>
            </a:r>
            <a:r>
              <a:rPr lang="el-GR" sz="2400" b="1" dirty="0">
                <a:latin typeface="Calibri" pitchFamily="34" charset="0"/>
                <a:cs typeface="Calibri" pitchFamily="34" charset="0"/>
              </a:rPr>
              <a:t> , </a:t>
            </a:r>
            <a:r>
              <a:rPr lang="en-US" sz="2400" b="1" dirty="0">
                <a:latin typeface="Calibri" pitchFamily="34" charset="0"/>
                <a:cs typeface="Calibri" pitchFamily="34" charset="0"/>
              </a:rPr>
              <a:t>26 /2/</a:t>
            </a:r>
            <a:r>
              <a:rPr lang="el-GR" sz="2400" b="1" dirty="0">
                <a:latin typeface="Calibri" pitchFamily="34" charset="0"/>
                <a:cs typeface="Calibri" pitchFamily="34" charset="0"/>
              </a:rPr>
              <a:t> 2025</a:t>
            </a:r>
            <a:br>
              <a:rPr lang="el-GR" sz="2400" b="1" dirty="0">
                <a:latin typeface="Calibri" pitchFamily="34" charset="0"/>
                <a:cs typeface="Calibri" pitchFamily="34" charset="0"/>
              </a:rPr>
            </a:br>
            <a:r>
              <a:rPr lang="el-GR" sz="2400" b="1" dirty="0">
                <a:latin typeface="Calibri" pitchFamily="34" charset="0"/>
                <a:cs typeface="Calibri" pitchFamily="34" charset="0"/>
              </a:rPr>
              <a:t>προτεραιότητες στη θεματολογία βραχυχρόνιων προγραμμάτων κατάρτισης Συμπεράσματα (1)</a:t>
            </a:r>
            <a:endParaRPr lang="el-GR" sz="2400" dirty="0"/>
          </a:p>
        </p:txBody>
      </p:sp>
      <p:sp>
        <p:nvSpPr>
          <p:cNvPr id="3" name="Θέση περιεχομένου 2">
            <a:extLst>
              <a:ext uri="{FF2B5EF4-FFF2-40B4-BE49-F238E27FC236}">
                <a16:creationId xmlns:a16="http://schemas.microsoft.com/office/drawing/2014/main" id="{1A0EF4E2-28A3-49BA-8911-40892B14F4D0}"/>
              </a:ext>
            </a:extLst>
          </p:cNvPr>
          <p:cNvSpPr>
            <a:spLocks noGrp="1"/>
          </p:cNvSpPr>
          <p:nvPr>
            <p:ph sz="quarter" idx="1"/>
          </p:nvPr>
        </p:nvSpPr>
        <p:spPr>
          <a:xfrm>
            <a:off x="301752" y="1412776"/>
            <a:ext cx="8503920" cy="4686272"/>
          </a:xfrm>
        </p:spPr>
        <p:txBody>
          <a:bodyPr>
            <a:noAutofit/>
          </a:bodyPr>
          <a:lstStyle/>
          <a:p>
            <a:pPr lvl="0"/>
            <a:r>
              <a:rPr lang="el-GR" sz="1600" dirty="0">
                <a:latin typeface="Calibri" panose="020F0502020204030204" pitchFamily="34" charset="0"/>
                <a:ea typeface="Calibri" panose="020F0502020204030204" pitchFamily="34" charset="0"/>
                <a:cs typeface="Calibri" panose="020F0502020204030204" pitchFamily="34" charset="0"/>
              </a:rPr>
              <a:t>Τα προγράμματα κατάρτισης Δράσης 2 της παρέμβασης Π3-78.1 «Εκπαίδευση – κατάρτιση γεωργών δασοκόμων» του ΣΣ ΚΑΠ για τη θεματολογία και το περιεχόμενο των οποίων ζητήθηκαν από τα μέλη σχόλια και παρατηρήσεις είναι </a:t>
            </a:r>
            <a:r>
              <a:rPr lang="el-GR" sz="1600" b="1" dirty="0">
                <a:latin typeface="Calibri" panose="020F0502020204030204" pitchFamily="34" charset="0"/>
                <a:ea typeface="Calibri" panose="020F0502020204030204" pitchFamily="34" charset="0"/>
                <a:cs typeface="Calibri" panose="020F0502020204030204" pitchFamily="34" charset="0"/>
              </a:rPr>
              <a:t>τυπικά βραχυχρόνια προγράμματα </a:t>
            </a:r>
            <a:r>
              <a:rPr lang="el-GR" sz="1600" dirty="0">
                <a:latin typeface="Calibri" panose="020F0502020204030204" pitchFamily="34" charset="0"/>
                <a:ea typeface="Calibri" panose="020F0502020204030204" pitchFamily="34" charset="0"/>
                <a:cs typeface="Calibri" panose="020F0502020204030204" pitchFamily="34" charset="0"/>
              </a:rPr>
              <a:t>(</a:t>
            </a:r>
            <a:r>
              <a:rPr lang="el-GR" sz="1600" b="1" dirty="0">
                <a:latin typeface="Calibri" panose="020F0502020204030204" pitchFamily="34" charset="0"/>
                <a:ea typeface="Calibri" panose="020F0502020204030204" pitchFamily="34" charset="0"/>
                <a:cs typeface="Calibri" panose="020F0502020204030204" pitchFamily="34" charset="0"/>
              </a:rPr>
              <a:t>50-75 ωρών</a:t>
            </a:r>
            <a:r>
              <a:rPr lang="el-GR" sz="1600" dirty="0">
                <a:latin typeface="Calibri" panose="020F0502020204030204" pitchFamily="34" charset="0"/>
                <a:ea typeface="Calibri" panose="020F0502020204030204" pitchFamily="34" charset="0"/>
                <a:cs typeface="Calibri" panose="020F0502020204030204" pitchFamily="34" charset="0"/>
              </a:rPr>
              <a:t>).</a:t>
            </a:r>
          </a:p>
          <a:p>
            <a:pPr lvl="0"/>
            <a:r>
              <a:rPr lang="el-GR" sz="1600" dirty="0">
                <a:latin typeface="Calibri" panose="020F0502020204030204" pitchFamily="34" charset="0"/>
                <a:ea typeface="Calibri" panose="020F0502020204030204" pitchFamily="34" charset="0"/>
                <a:cs typeface="Calibri" panose="020F0502020204030204" pitchFamily="34" charset="0"/>
              </a:rPr>
              <a:t>Τα προγράμματα θα απευθύνονται όχι μόνο σε οικογενειακού τύπου αγροτικές εκμεταλλεύσεις  αλλά κύρια σε </a:t>
            </a:r>
            <a:r>
              <a:rPr lang="el-GR" sz="1600" b="1" dirty="0">
                <a:latin typeface="Calibri" panose="020F0502020204030204" pitchFamily="34" charset="0"/>
                <a:ea typeface="Calibri" panose="020F0502020204030204" pitchFamily="34" charset="0"/>
                <a:cs typeface="Calibri" panose="020F0502020204030204" pitchFamily="34" charset="0"/>
              </a:rPr>
              <a:t>αγροτικές επιχειρήσεις κάθε τύπου και νομικής μορφής .</a:t>
            </a:r>
            <a:endParaRPr lang="el-GR" sz="1600" dirty="0">
              <a:latin typeface="Calibri" panose="020F0502020204030204" pitchFamily="34" charset="0"/>
              <a:ea typeface="Calibri" panose="020F0502020204030204" pitchFamily="34" charset="0"/>
              <a:cs typeface="Calibri" panose="020F0502020204030204" pitchFamily="34" charset="0"/>
            </a:endParaRPr>
          </a:p>
          <a:p>
            <a:pPr lvl="0"/>
            <a:r>
              <a:rPr lang="el-GR" sz="1600" dirty="0">
                <a:latin typeface="Calibri" panose="020F0502020204030204" pitchFamily="34" charset="0"/>
                <a:ea typeface="Calibri" panose="020F0502020204030204" pitchFamily="34" charset="0"/>
                <a:cs typeface="Calibri" panose="020F0502020204030204" pitchFamily="34" charset="0"/>
              </a:rPr>
              <a:t>Για την κατάρτιση των προγραμμάτων είναι </a:t>
            </a:r>
            <a:r>
              <a:rPr lang="el-GR" sz="1600" b="1" dirty="0">
                <a:latin typeface="Calibri" panose="020F0502020204030204" pitchFamily="34" charset="0"/>
                <a:ea typeface="Calibri" panose="020F0502020204030204" pitchFamily="34" charset="0"/>
                <a:cs typeface="Calibri" panose="020F0502020204030204" pitchFamily="34" charset="0"/>
              </a:rPr>
              <a:t>απαραίτητη η συμπλήρωση των  στατιστικών στοιχείων </a:t>
            </a:r>
            <a:r>
              <a:rPr lang="el-GR" sz="1600" dirty="0">
                <a:latin typeface="Calibri" panose="020F0502020204030204" pitchFamily="34" charset="0"/>
                <a:ea typeface="Calibri" panose="020F0502020204030204" pitchFamily="34" charset="0"/>
                <a:cs typeface="Calibri" panose="020F0502020204030204" pitchFamily="34" charset="0"/>
              </a:rPr>
              <a:t>που έχει αποστείλει ο </a:t>
            </a:r>
            <a:r>
              <a:rPr lang="el-GR" sz="1600" b="1" dirty="0">
                <a:latin typeface="Calibri" panose="020F0502020204030204" pitchFamily="34" charset="0"/>
                <a:ea typeface="Calibri" panose="020F0502020204030204" pitchFamily="34" charset="0"/>
                <a:cs typeface="Calibri" panose="020F0502020204030204" pitchFamily="34" charset="0"/>
              </a:rPr>
              <a:t>ΕΛΓΟ –ΔΗΜΗΤΡΑ  </a:t>
            </a:r>
            <a:r>
              <a:rPr lang="el-GR" sz="1600" dirty="0">
                <a:latin typeface="Calibri" panose="020F0502020204030204" pitchFamily="34" charset="0"/>
                <a:ea typeface="Calibri" panose="020F0502020204030204" pitchFamily="34" charset="0"/>
                <a:cs typeface="Calibri" panose="020F0502020204030204" pitchFamily="34" charset="0"/>
              </a:rPr>
              <a:t>αναφορικά με το </a:t>
            </a:r>
            <a:r>
              <a:rPr lang="el-GR" sz="1600" b="1" dirty="0">
                <a:latin typeface="Calibri" panose="020F0502020204030204" pitchFamily="34" charset="0"/>
                <a:ea typeface="Calibri" panose="020F0502020204030204" pitchFamily="34" charset="0"/>
                <a:cs typeface="Calibri" panose="020F0502020204030204" pitchFamily="34" charset="0"/>
              </a:rPr>
              <a:t>επίπεδο της  εκπαίδευσης του αγροτικού πληθυσμού </a:t>
            </a:r>
            <a:r>
              <a:rPr lang="el-GR" sz="1600" dirty="0">
                <a:latin typeface="Calibri" panose="020F0502020204030204" pitchFamily="34" charset="0"/>
                <a:ea typeface="Calibri" panose="020F0502020204030204" pitchFamily="34" charset="0"/>
                <a:cs typeface="Calibri" panose="020F0502020204030204" pitchFamily="34" charset="0"/>
              </a:rPr>
              <a:t>στον οποίο θα απευθύνονται τα προγράμματα αυτά καθώς και η </a:t>
            </a:r>
            <a:r>
              <a:rPr lang="el-GR" sz="1600" b="1" dirty="0">
                <a:latin typeface="Calibri" panose="020F0502020204030204" pitchFamily="34" charset="0"/>
                <a:ea typeface="Calibri" panose="020F0502020204030204" pitchFamily="34" charset="0"/>
                <a:cs typeface="Calibri" panose="020F0502020204030204" pitchFamily="34" charset="0"/>
              </a:rPr>
              <a:t>συλλογή επιπλέον στοιχείων </a:t>
            </a:r>
            <a:r>
              <a:rPr lang="el-GR" sz="1600" dirty="0">
                <a:latin typeface="Calibri" panose="020F0502020204030204" pitchFamily="34" charset="0"/>
                <a:ea typeface="Calibri" panose="020F0502020204030204" pitchFamily="34" charset="0"/>
                <a:cs typeface="Calibri" panose="020F0502020204030204" pitchFamily="34" charset="0"/>
              </a:rPr>
              <a:t>που αφορούν τον αγροτικό τομέα και πιο συγκεκριμένα την αγροτική εκπαίδευση και κατάρτιση.</a:t>
            </a:r>
          </a:p>
          <a:p>
            <a:pPr lvl="0"/>
            <a:r>
              <a:rPr lang="el-GR" sz="1600" dirty="0">
                <a:latin typeface="Calibri" panose="020F0502020204030204" pitchFamily="34" charset="0"/>
                <a:ea typeface="Calibri" panose="020F0502020204030204" pitchFamily="34" charset="0"/>
                <a:cs typeface="Calibri" panose="020F0502020204030204" pitchFamily="34" charset="0"/>
              </a:rPr>
              <a:t>Συμφωνήθηκε ομόφωνα ότι το </a:t>
            </a:r>
            <a:r>
              <a:rPr lang="el-GR" sz="1600" b="1" dirty="0">
                <a:latin typeface="Calibri" panose="020F0502020204030204" pitchFamily="34" charset="0"/>
                <a:ea typeface="Calibri" panose="020F0502020204030204" pitchFamily="34" charset="0"/>
                <a:cs typeface="Calibri" panose="020F0502020204030204" pitchFamily="34" charset="0"/>
              </a:rPr>
              <a:t>σύστημα εκπαίδευσης και κατάρτισης </a:t>
            </a:r>
            <a:r>
              <a:rPr lang="el-GR" sz="1600" dirty="0">
                <a:latin typeface="Calibri" panose="020F0502020204030204" pitchFamily="34" charset="0"/>
                <a:ea typeface="Calibri" panose="020F0502020204030204" pitchFamily="34" charset="0"/>
                <a:cs typeface="Calibri" panose="020F0502020204030204" pitchFamily="34" charset="0"/>
              </a:rPr>
              <a:t>των γεωργών πρέπει να είναι </a:t>
            </a:r>
            <a:r>
              <a:rPr lang="el-GR" sz="1600" b="1" dirty="0">
                <a:latin typeface="Calibri" panose="020F0502020204030204" pitchFamily="34" charset="0"/>
                <a:ea typeface="Calibri" panose="020F0502020204030204" pitchFamily="34" charset="0"/>
                <a:cs typeface="Calibri" panose="020F0502020204030204" pitchFamily="34" charset="0"/>
              </a:rPr>
              <a:t>«</a:t>
            </a:r>
            <a:r>
              <a:rPr lang="el-GR" sz="1600" b="1" dirty="0" err="1">
                <a:latin typeface="Calibri" panose="020F0502020204030204" pitchFamily="34" charset="0"/>
                <a:ea typeface="Calibri" panose="020F0502020204030204" pitchFamily="34" charset="0"/>
                <a:cs typeface="Calibri" panose="020F0502020204030204" pitchFamily="34" charset="0"/>
              </a:rPr>
              <a:t>γεωργοκεντρικό</a:t>
            </a:r>
            <a:r>
              <a:rPr lang="el-GR" sz="1600" b="1" dirty="0">
                <a:latin typeface="Calibri" panose="020F0502020204030204" pitchFamily="34" charset="0"/>
                <a:ea typeface="Calibri" panose="020F0502020204030204" pitchFamily="34" charset="0"/>
                <a:cs typeface="Calibri" panose="020F0502020204030204" pitchFamily="34" charset="0"/>
              </a:rPr>
              <a:t>»</a:t>
            </a:r>
            <a:r>
              <a:rPr lang="el-GR" sz="1600" dirty="0">
                <a:latin typeface="Calibri" panose="020F0502020204030204" pitchFamily="34" charset="0"/>
                <a:ea typeface="Calibri" panose="020F0502020204030204" pitchFamily="34" charset="0"/>
                <a:cs typeface="Calibri" panose="020F0502020204030204" pitchFamily="34" charset="0"/>
              </a:rPr>
              <a:t>. Θα πρέπει τα προγράμματα να έχουν κάποιες </a:t>
            </a:r>
            <a:r>
              <a:rPr lang="el-GR" sz="1600" b="1" dirty="0">
                <a:latin typeface="Calibri" panose="020F0502020204030204" pitchFamily="34" charset="0"/>
                <a:ea typeface="Calibri" panose="020F0502020204030204" pitchFamily="34" charset="0"/>
                <a:cs typeface="Calibri" panose="020F0502020204030204" pitchFamily="34" charset="0"/>
              </a:rPr>
              <a:t>βασικές υποχρεωτικές θεματικές ενότητες </a:t>
            </a:r>
            <a:r>
              <a:rPr lang="el-GR" sz="1600" dirty="0">
                <a:latin typeface="Calibri" panose="020F0502020204030204" pitchFamily="34" charset="0"/>
                <a:ea typeface="Calibri" panose="020F0502020204030204" pitchFamily="34" charset="0"/>
                <a:cs typeface="Calibri" panose="020F0502020204030204" pitchFamily="34" charset="0"/>
              </a:rPr>
              <a:t>και </a:t>
            </a:r>
            <a:r>
              <a:rPr lang="el-GR" sz="1600" b="1" dirty="0">
                <a:latin typeface="Calibri" panose="020F0502020204030204" pitchFamily="34" charset="0"/>
                <a:ea typeface="Calibri" panose="020F0502020204030204" pitchFamily="34" charset="0"/>
                <a:cs typeface="Calibri" panose="020F0502020204030204" pitchFamily="34" charset="0"/>
              </a:rPr>
              <a:t>κάποιες που θα επιλέγονται από το ίδιο τον αγρότη </a:t>
            </a:r>
            <a:r>
              <a:rPr lang="el-GR" sz="1600" dirty="0">
                <a:latin typeface="Calibri" panose="020F0502020204030204" pitchFamily="34" charset="0"/>
                <a:ea typeface="Calibri" panose="020F0502020204030204" pitchFamily="34" charset="0"/>
                <a:cs typeface="Calibri" panose="020F0502020204030204" pitchFamily="34" charset="0"/>
              </a:rPr>
              <a:t>βάσει των αναγκών του.</a:t>
            </a:r>
          </a:p>
          <a:p>
            <a:pPr lvl="0"/>
            <a:r>
              <a:rPr lang="el-GR" sz="1600" dirty="0">
                <a:latin typeface="Calibri" panose="020F0502020204030204" pitchFamily="34" charset="0"/>
                <a:ea typeface="Calibri" panose="020F0502020204030204" pitchFamily="34" charset="0"/>
                <a:cs typeface="Calibri" panose="020F0502020204030204" pitchFamily="34" charset="0"/>
              </a:rPr>
              <a:t>Προτάθηκε και συμφωνήθηκε στα προγράμματα κατάρτισης να υπάρχει </a:t>
            </a:r>
            <a:r>
              <a:rPr lang="el-GR" sz="1600" b="1" dirty="0">
                <a:latin typeface="Calibri" panose="020F0502020204030204" pitchFamily="34" charset="0"/>
                <a:ea typeface="Calibri" panose="020F0502020204030204" pitchFamily="34" charset="0"/>
                <a:cs typeface="Calibri" panose="020F0502020204030204" pitchFamily="34" charset="0"/>
              </a:rPr>
              <a:t>ενημέρωση των αγροτών σχετικά με το ΣΣ ΚΑΠ, συμπεριλαμβανομένης της κοινωνικής </a:t>
            </a:r>
            <a:r>
              <a:rPr lang="el-GR" sz="1600" b="1" dirty="0" err="1">
                <a:latin typeface="Calibri" panose="020F0502020204030204" pitchFamily="34" charset="0"/>
                <a:ea typeface="Calibri" panose="020F0502020204030204" pitchFamily="34" charset="0"/>
                <a:cs typeface="Calibri" panose="020F0502020204030204" pitchFamily="34" charset="0"/>
              </a:rPr>
              <a:t>αιρεσιμότητας</a:t>
            </a:r>
            <a:r>
              <a:rPr lang="el-GR" sz="1600" dirty="0">
                <a:latin typeface="Calibri" panose="020F0502020204030204" pitchFamily="34" charset="0"/>
                <a:ea typeface="Calibri" panose="020F0502020204030204" pitchFamily="34" charset="0"/>
                <a:cs typeface="Calibri" panose="020F0502020204030204" pitchFamily="34" charset="0"/>
              </a:rPr>
              <a:t>, η οποία βάσει του κανονισμού (ΕΕ) 2021/2115 πρέπει από 01/01/2025 να εφαρμόζεται υποχρεωτικά.</a:t>
            </a:r>
          </a:p>
          <a:p>
            <a:pPr lvl="0"/>
            <a:endParaRPr lang="el-GR" sz="1600" dirty="0">
              <a:latin typeface="Calibri" panose="020F0502020204030204" pitchFamily="34" charset="0"/>
              <a:ea typeface="Calibri" panose="020F0502020204030204" pitchFamily="34" charset="0"/>
              <a:cs typeface="Calibri" panose="020F0502020204030204" pitchFamily="34" charset="0"/>
            </a:endParaRPr>
          </a:p>
          <a:p>
            <a:pPr lvl="0"/>
            <a:endParaRPr lang="el-GR" sz="1600" dirty="0">
              <a:latin typeface="Calibri" panose="020F0502020204030204" pitchFamily="34" charset="0"/>
              <a:ea typeface="Calibri" panose="020F0502020204030204" pitchFamily="34" charset="0"/>
              <a:cs typeface="Calibri" panose="020F0502020204030204" pitchFamily="34" charset="0"/>
            </a:endParaRPr>
          </a:p>
          <a:p>
            <a:pPr lvl="0"/>
            <a:endParaRPr lang="el-GR" sz="1600"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l-GR" sz="12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793640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6E1AA7E-ECA4-487A-A97F-10E3D8CF3E31}"/>
              </a:ext>
            </a:extLst>
          </p:cNvPr>
          <p:cNvSpPr>
            <a:spLocks noGrp="1"/>
          </p:cNvSpPr>
          <p:nvPr>
            <p:ph type="title"/>
          </p:nvPr>
        </p:nvSpPr>
        <p:spPr/>
        <p:txBody>
          <a:bodyPr>
            <a:normAutofit fontScale="90000"/>
          </a:bodyPr>
          <a:lstStyle/>
          <a:p>
            <a:r>
              <a:rPr lang="el-GR" sz="3600" b="1" dirty="0">
                <a:latin typeface="Calibri" pitchFamily="34" charset="0"/>
                <a:cs typeface="Calibri" pitchFamily="34" charset="0"/>
              </a:rPr>
              <a:t>2</a:t>
            </a:r>
            <a:r>
              <a:rPr lang="el-GR" sz="3600" b="1" baseline="30000" dirty="0">
                <a:latin typeface="Calibri" pitchFamily="34" charset="0"/>
                <a:cs typeface="Calibri" pitchFamily="34" charset="0"/>
              </a:rPr>
              <a:t>η</a:t>
            </a:r>
            <a:r>
              <a:rPr lang="el-GR" sz="3600" b="1" dirty="0">
                <a:latin typeface="Calibri" pitchFamily="34" charset="0"/>
                <a:cs typeface="Calibri" pitchFamily="34" charset="0"/>
              </a:rPr>
              <a:t> Συνεδρίαση Ε</a:t>
            </a:r>
            <a:r>
              <a:rPr lang="en-US" sz="3600" b="1" dirty="0">
                <a:latin typeface="Calibri" pitchFamily="34" charset="0"/>
                <a:cs typeface="Calibri" pitchFamily="34" charset="0"/>
              </a:rPr>
              <a:t>.</a:t>
            </a:r>
            <a:r>
              <a:rPr lang="el-GR" sz="3600" b="1" dirty="0">
                <a:latin typeface="Calibri" pitchFamily="34" charset="0"/>
                <a:cs typeface="Calibri" pitchFamily="34" charset="0"/>
              </a:rPr>
              <a:t>Ε</a:t>
            </a:r>
            <a:r>
              <a:rPr lang="en-US" sz="3600" b="1" dirty="0">
                <a:latin typeface="Calibri" pitchFamily="34" charset="0"/>
                <a:cs typeface="Calibri" pitchFamily="34" charset="0"/>
              </a:rPr>
              <a:t>.</a:t>
            </a:r>
            <a:r>
              <a:rPr lang="el-GR" sz="3600" b="1" dirty="0">
                <a:latin typeface="Calibri" pitchFamily="34" charset="0"/>
                <a:cs typeface="Calibri" pitchFamily="34" charset="0"/>
              </a:rPr>
              <a:t> ΑΚΙ</a:t>
            </a:r>
            <a:r>
              <a:rPr lang="en-US" sz="3600" b="1" dirty="0">
                <a:latin typeface="Calibri" pitchFamily="34" charset="0"/>
                <a:cs typeface="Calibri" pitchFamily="34" charset="0"/>
              </a:rPr>
              <a:t>S</a:t>
            </a:r>
            <a:r>
              <a:rPr lang="el-GR" sz="3600" b="1" dirty="0">
                <a:latin typeface="Calibri" pitchFamily="34" charset="0"/>
                <a:cs typeface="Calibri" pitchFamily="34" charset="0"/>
              </a:rPr>
              <a:t> – Συμπεράσματα (2)</a:t>
            </a:r>
            <a:endParaRPr lang="el-GR" dirty="0"/>
          </a:p>
        </p:txBody>
      </p:sp>
      <p:sp>
        <p:nvSpPr>
          <p:cNvPr id="3" name="Θέση περιεχομένου 2">
            <a:extLst>
              <a:ext uri="{FF2B5EF4-FFF2-40B4-BE49-F238E27FC236}">
                <a16:creationId xmlns:a16="http://schemas.microsoft.com/office/drawing/2014/main" id="{F3E048A0-C2CB-4034-8A90-C09425D20F4D}"/>
              </a:ext>
            </a:extLst>
          </p:cNvPr>
          <p:cNvSpPr>
            <a:spLocks noGrp="1"/>
          </p:cNvSpPr>
          <p:nvPr>
            <p:ph sz="quarter" idx="1"/>
          </p:nvPr>
        </p:nvSpPr>
        <p:spPr/>
        <p:txBody>
          <a:bodyPr>
            <a:noAutofit/>
          </a:bodyPr>
          <a:lstStyle/>
          <a:p>
            <a:pPr lvl="0"/>
            <a:r>
              <a:rPr lang="el-GR" sz="1600" dirty="0">
                <a:latin typeface="Calibri" panose="020F0502020204030204" pitchFamily="34" charset="0"/>
                <a:ea typeface="Calibri" panose="020F0502020204030204" pitchFamily="34" charset="0"/>
                <a:cs typeface="Calibri" panose="020F0502020204030204" pitchFamily="34" charset="0"/>
              </a:rPr>
              <a:t>Στην κατάρτιση των αγροτών θα πρέπει να συμπεριληφθεί το θέμα της </a:t>
            </a:r>
            <a:r>
              <a:rPr lang="el-GR" sz="1600" b="1" dirty="0">
                <a:latin typeface="Calibri" panose="020F0502020204030204" pitchFamily="34" charset="0"/>
                <a:ea typeface="Calibri" panose="020F0502020204030204" pitchFamily="34" charset="0"/>
                <a:cs typeface="Calibri" panose="020F0502020204030204" pitchFamily="34" charset="0"/>
              </a:rPr>
              <a:t>κοστολόγησης της παραγωγής</a:t>
            </a:r>
            <a:r>
              <a:rPr lang="el-GR" sz="1600" dirty="0">
                <a:latin typeface="Calibri" panose="020F0502020204030204" pitchFamily="34" charset="0"/>
                <a:ea typeface="Calibri" panose="020F0502020204030204" pitchFamily="34" charset="0"/>
                <a:cs typeface="Calibri" panose="020F0502020204030204" pitchFamily="34" charset="0"/>
              </a:rPr>
              <a:t>, είτε ως ανεξάρτητη θεματική ενότητα, είτε ως </a:t>
            </a:r>
            <a:r>
              <a:rPr lang="el-GR" sz="1600" dirty="0" err="1">
                <a:latin typeface="Calibri" panose="020F0502020204030204" pitchFamily="34" charset="0"/>
                <a:ea typeface="Calibri" panose="020F0502020204030204" pitchFamily="34" charset="0"/>
                <a:cs typeface="Calibri" panose="020F0502020204030204" pitchFamily="34" charset="0"/>
              </a:rPr>
              <a:t>υπομέρος</a:t>
            </a:r>
            <a:r>
              <a:rPr lang="el-GR" sz="1600" dirty="0">
                <a:latin typeface="Calibri" panose="020F0502020204030204" pitchFamily="34" charset="0"/>
                <a:ea typeface="Calibri" panose="020F0502020204030204" pitchFamily="34" charset="0"/>
                <a:cs typeface="Calibri" panose="020F0502020204030204" pitchFamily="34" charset="0"/>
              </a:rPr>
              <a:t> μιας  ή περισσότερων θεματικών ενοτήτων.</a:t>
            </a:r>
          </a:p>
          <a:p>
            <a:pPr lvl="0"/>
            <a:r>
              <a:rPr lang="el-GR" sz="1600" dirty="0">
                <a:latin typeface="Calibri" panose="020F0502020204030204" pitchFamily="34" charset="0"/>
                <a:ea typeface="Calibri" panose="020F0502020204030204" pitchFamily="34" charset="0"/>
                <a:cs typeface="Calibri" panose="020F0502020204030204" pitchFamily="34" charset="0"/>
              </a:rPr>
              <a:t>Θα πρέπει επιπλέον να συμπεριληφθούν  και τα λεγόμενα </a:t>
            </a:r>
            <a:r>
              <a:rPr lang="el-GR" sz="1600" b="1" dirty="0">
                <a:latin typeface="Calibri" panose="020F0502020204030204" pitchFamily="34" charset="0"/>
                <a:ea typeface="Calibri" panose="020F0502020204030204" pitchFamily="34" charset="0"/>
                <a:cs typeface="Calibri" panose="020F0502020204030204" pitchFamily="34" charset="0"/>
              </a:rPr>
              <a:t>«</a:t>
            </a:r>
            <a:r>
              <a:rPr lang="en-US" sz="1600" b="1" dirty="0">
                <a:latin typeface="Calibri" panose="020F0502020204030204" pitchFamily="34" charset="0"/>
                <a:ea typeface="Calibri" panose="020F0502020204030204" pitchFamily="34" charset="0"/>
                <a:cs typeface="Calibri" panose="020F0502020204030204" pitchFamily="34" charset="0"/>
              </a:rPr>
              <a:t>soft skills</a:t>
            </a:r>
            <a:r>
              <a:rPr lang="el-GR" sz="1600" b="1" dirty="0">
                <a:latin typeface="Calibri" panose="020F0502020204030204" pitchFamily="34" charset="0"/>
                <a:ea typeface="Calibri" panose="020F0502020204030204" pitchFamily="34" charset="0"/>
                <a:cs typeface="Calibri" panose="020F0502020204030204" pitchFamily="34" charset="0"/>
              </a:rPr>
              <a:t> (όπως </a:t>
            </a:r>
            <a:r>
              <a:rPr lang="en-US" sz="1600" b="1" dirty="0">
                <a:latin typeface="Calibri" panose="020F0502020204030204" pitchFamily="34" charset="0"/>
                <a:ea typeface="Calibri" panose="020F0502020204030204" pitchFamily="34" charset="0"/>
                <a:cs typeface="Calibri" panose="020F0502020204030204" pitchFamily="34" charset="0"/>
              </a:rPr>
              <a:t>leadership</a:t>
            </a:r>
            <a:r>
              <a:rPr lang="el-GR" sz="1600" b="1" dirty="0">
                <a:latin typeface="Calibri" panose="020F0502020204030204" pitchFamily="34" charset="0"/>
                <a:ea typeface="Calibri" panose="020F0502020204030204" pitchFamily="34" charset="0"/>
                <a:cs typeface="Calibri" panose="020F0502020204030204" pitchFamily="34" charset="0"/>
              </a:rPr>
              <a:t>-ηγεσία)» </a:t>
            </a:r>
            <a:r>
              <a:rPr lang="el-GR" sz="1600" dirty="0">
                <a:latin typeface="Calibri" panose="020F0502020204030204" pitchFamily="34" charset="0"/>
                <a:ea typeface="Calibri" panose="020F0502020204030204" pitchFamily="34" charset="0"/>
                <a:cs typeface="Calibri" panose="020F0502020204030204" pitchFamily="34" charset="0"/>
              </a:rPr>
              <a:t>στις θεματικές ενότητες καθώς και τα </a:t>
            </a:r>
            <a:r>
              <a:rPr lang="en-US" sz="1600" b="1" dirty="0">
                <a:latin typeface="Calibri" panose="020F0502020204030204" pitchFamily="34" charset="0"/>
                <a:ea typeface="Calibri" panose="020F0502020204030204" pitchFamily="34" charset="0"/>
                <a:cs typeface="Calibri" panose="020F0502020204030204" pitchFamily="34" charset="0"/>
              </a:rPr>
              <a:t>digital skills</a:t>
            </a:r>
            <a:r>
              <a:rPr lang="el-GR" sz="1600" b="1" dirty="0">
                <a:latin typeface="Calibri" panose="020F0502020204030204" pitchFamily="34" charset="0"/>
                <a:ea typeface="Calibri" panose="020F0502020204030204" pitchFamily="34" charset="0"/>
                <a:cs typeface="Calibri" panose="020F0502020204030204" pitchFamily="34" charset="0"/>
              </a:rPr>
              <a:t> – ψηφιακές δεξιότητες</a:t>
            </a:r>
            <a:r>
              <a:rPr lang="el-GR" sz="1600" dirty="0">
                <a:latin typeface="Calibri" panose="020F0502020204030204" pitchFamily="34" charset="0"/>
                <a:ea typeface="Calibri" panose="020F0502020204030204" pitchFamily="34" charset="0"/>
                <a:cs typeface="Calibri" panose="020F0502020204030204" pitchFamily="34" charset="0"/>
              </a:rPr>
              <a:t>.</a:t>
            </a:r>
          </a:p>
          <a:p>
            <a:pPr lvl="0"/>
            <a:r>
              <a:rPr lang="el-GR" sz="1600" dirty="0">
                <a:latin typeface="Calibri" panose="020F0502020204030204" pitchFamily="34" charset="0"/>
                <a:ea typeface="Calibri" panose="020F0502020204030204" pitchFamily="34" charset="0"/>
                <a:cs typeface="Calibri" panose="020F0502020204030204" pitchFamily="34" charset="0"/>
              </a:rPr>
              <a:t>Τα προγράμματα κατάρτισης συμφωνήθηκε να περιέχουν </a:t>
            </a:r>
            <a:r>
              <a:rPr lang="el-GR" sz="1600" b="1" dirty="0">
                <a:latin typeface="Calibri" panose="020F0502020204030204" pitchFamily="34" charset="0"/>
                <a:ea typeface="Calibri" panose="020F0502020204030204" pitchFamily="34" charset="0"/>
                <a:cs typeface="Calibri" panose="020F0502020204030204" pitchFamily="34" charset="0"/>
              </a:rPr>
              <a:t>γενικότερες, αλλά και πιο εξειδικευμένες θεματικές ενότητες</a:t>
            </a:r>
            <a:r>
              <a:rPr lang="el-GR" sz="1600" dirty="0">
                <a:latin typeface="Calibri" panose="020F0502020204030204" pitchFamily="34" charset="0"/>
                <a:ea typeface="Calibri" panose="020F0502020204030204" pitchFamily="34" charset="0"/>
                <a:cs typeface="Calibri" panose="020F0502020204030204" pitchFamily="34" charset="0"/>
              </a:rPr>
              <a:t>. Επιπλέον να υπάρχει η δυνατότητα </a:t>
            </a:r>
            <a:r>
              <a:rPr lang="el-GR" sz="1600" b="1" dirty="0">
                <a:latin typeface="Calibri" panose="020F0502020204030204" pitchFamily="34" charset="0"/>
                <a:ea typeface="Calibri" panose="020F0502020204030204" pitchFamily="34" charset="0"/>
                <a:cs typeface="Calibri" panose="020F0502020204030204" pitchFamily="34" charset="0"/>
              </a:rPr>
              <a:t>εξειδίκευσης τους ανά γεωγραφική περιοχή</a:t>
            </a:r>
            <a:r>
              <a:rPr lang="el-GR" sz="1600" dirty="0">
                <a:latin typeface="Calibri" panose="020F0502020204030204" pitchFamily="34" charset="0"/>
                <a:ea typeface="Calibri" panose="020F0502020204030204" pitchFamily="34" charset="0"/>
                <a:cs typeface="Calibri" panose="020F0502020204030204" pitchFamily="34" charset="0"/>
              </a:rPr>
              <a:t>.</a:t>
            </a:r>
          </a:p>
          <a:p>
            <a:pPr lvl="0"/>
            <a:r>
              <a:rPr lang="el-GR" sz="1600" dirty="0">
                <a:latin typeface="Calibri" panose="020F0502020204030204" pitchFamily="34" charset="0"/>
                <a:ea typeface="Calibri" panose="020F0502020204030204" pitchFamily="34" charset="0"/>
                <a:cs typeface="Calibri" panose="020F0502020204030204" pitchFamily="34" charset="0"/>
              </a:rPr>
              <a:t>Προτάθηκε και συμφωνήθηκε να τεθεί η πρόταση για τις θεματικές ενότητες σε </a:t>
            </a:r>
            <a:r>
              <a:rPr lang="el-GR" sz="1600" b="1" dirty="0">
                <a:latin typeface="Calibri" panose="020F0502020204030204" pitchFamily="34" charset="0"/>
                <a:ea typeface="Calibri" panose="020F0502020204030204" pitchFamily="34" charset="0"/>
                <a:cs typeface="Calibri" panose="020F0502020204030204" pitchFamily="34" charset="0"/>
              </a:rPr>
              <a:t>διαβούλευση προς τους αγρότες-παραγωγούς</a:t>
            </a:r>
            <a:r>
              <a:rPr lang="el-GR" sz="1600" dirty="0">
                <a:latin typeface="Calibri" panose="020F0502020204030204" pitchFamily="34" charset="0"/>
                <a:ea typeface="Calibri" panose="020F0502020204030204" pitchFamily="34" charset="0"/>
                <a:cs typeface="Calibri" panose="020F0502020204030204" pitchFamily="34" charset="0"/>
              </a:rPr>
              <a:t> για να  συμμετέχουν ενεργά  </a:t>
            </a:r>
            <a:r>
              <a:rPr lang="el-GR" sz="1600" b="1" dirty="0">
                <a:latin typeface="Calibri" panose="020F0502020204030204" pitchFamily="34" charset="0"/>
                <a:ea typeface="Calibri" panose="020F0502020204030204" pitchFamily="34" charset="0"/>
                <a:cs typeface="Calibri" panose="020F0502020204030204" pitchFamily="34" charset="0"/>
              </a:rPr>
              <a:t>ως προς τις  ανάγκες τους για κατάρτιση και εκπαίδευση</a:t>
            </a:r>
            <a:r>
              <a:rPr lang="el-GR" sz="1600" dirty="0">
                <a:latin typeface="Calibri" panose="020F0502020204030204" pitchFamily="34" charset="0"/>
                <a:ea typeface="Calibri" panose="020F0502020204030204" pitchFamily="34" charset="0"/>
                <a:cs typeface="Calibri" panose="020F0502020204030204" pitchFamily="34" charset="0"/>
              </a:rPr>
              <a:t>.</a:t>
            </a:r>
          </a:p>
          <a:p>
            <a:pPr marL="0" indent="0">
              <a:buNone/>
            </a:pPr>
            <a:endParaRPr lang="el-GR" sz="1600" dirty="0">
              <a:latin typeface="Calibri" panose="020F0502020204030204" pitchFamily="34" charset="0"/>
              <a:ea typeface="Calibri" panose="020F0502020204030204" pitchFamily="34" charset="0"/>
              <a:cs typeface="Calibri" panose="020F0502020204030204" pitchFamily="34" charset="0"/>
            </a:endParaRPr>
          </a:p>
          <a:p>
            <a:r>
              <a:rPr lang="el-GR" sz="1600" dirty="0">
                <a:latin typeface="Calibri" panose="020F0502020204030204" pitchFamily="34" charset="0"/>
                <a:ea typeface="Calibri" panose="020F0502020204030204" pitchFamily="34" charset="0"/>
                <a:cs typeface="Calibri" panose="020F0502020204030204" pitchFamily="34" charset="0"/>
              </a:rPr>
              <a:t>Το </a:t>
            </a:r>
            <a:r>
              <a:rPr lang="el-GR" sz="1600" b="1" dirty="0">
                <a:latin typeface="Calibri" panose="020F0502020204030204" pitchFamily="34" charset="0"/>
                <a:ea typeface="Calibri" panose="020F0502020204030204" pitchFamily="34" charset="0"/>
                <a:cs typeface="Calibri" panose="020F0502020204030204" pitchFamily="34" charset="0"/>
              </a:rPr>
              <a:t>ψηφιακό αποθετήριο </a:t>
            </a:r>
            <a:r>
              <a:rPr lang="el-GR" sz="1600" dirty="0">
                <a:latin typeface="Calibri" panose="020F0502020204030204" pitchFamily="34" charset="0"/>
                <a:ea typeface="Calibri" panose="020F0502020204030204" pitchFamily="34" charset="0"/>
                <a:cs typeface="Calibri" panose="020F0502020204030204" pitchFamily="34" charset="0"/>
              </a:rPr>
              <a:t>κατά ομοφωνία αποτελεί ένα πάρα πολύ σημαντικό έργο, απαραίτητο για το σύστημα ΑΚΙ</a:t>
            </a:r>
            <a:r>
              <a:rPr lang="en-US" sz="1600" dirty="0">
                <a:latin typeface="Calibri" panose="020F0502020204030204" pitchFamily="34" charset="0"/>
                <a:ea typeface="Calibri" panose="020F0502020204030204" pitchFamily="34" charset="0"/>
                <a:cs typeface="Calibri" panose="020F0502020204030204" pitchFamily="34" charset="0"/>
              </a:rPr>
              <a:t>S</a:t>
            </a:r>
            <a:r>
              <a:rPr lang="el-GR" sz="1600" dirty="0">
                <a:latin typeface="Calibri" panose="020F0502020204030204" pitchFamily="34" charset="0"/>
                <a:ea typeface="Calibri" panose="020F0502020204030204" pitchFamily="34" charset="0"/>
                <a:cs typeface="Calibri" panose="020F0502020204030204" pitchFamily="34" charset="0"/>
              </a:rPr>
              <a:t>.</a:t>
            </a:r>
          </a:p>
          <a:p>
            <a:pPr marL="0" indent="0">
              <a:buNone/>
            </a:pPr>
            <a:endParaRPr lang="el-GR" sz="1600" dirty="0"/>
          </a:p>
        </p:txBody>
      </p:sp>
    </p:spTree>
    <p:extLst>
      <p:ext uri="{BB962C8B-B14F-4D97-AF65-F5344CB8AC3E}">
        <p14:creationId xmlns:p14="http://schemas.microsoft.com/office/powerpoint/2010/main" val="38967974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AC39BA-8CAE-8245-46E3-1F21434B460D}"/>
              </a:ext>
            </a:extLst>
          </p:cNvPr>
          <p:cNvSpPr>
            <a:spLocks noGrp="1"/>
          </p:cNvSpPr>
          <p:nvPr>
            <p:ph type="title"/>
          </p:nvPr>
        </p:nvSpPr>
        <p:spPr/>
        <p:txBody>
          <a:bodyPr/>
          <a:lstStyle/>
          <a:p>
            <a:r>
              <a:rPr lang="el-GR" sz="3200" b="1" dirty="0">
                <a:latin typeface="Calibri" pitchFamily="34" charset="0"/>
                <a:cs typeface="Calibri" pitchFamily="34" charset="0"/>
              </a:rPr>
              <a:t>2</a:t>
            </a:r>
            <a:r>
              <a:rPr lang="el-GR" sz="3200" b="1" baseline="30000" dirty="0">
                <a:latin typeface="Calibri" pitchFamily="34" charset="0"/>
                <a:cs typeface="Calibri" pitchFamily="34" charset="0"/>
              </a:rPr>
              <a:t>η</a:t>
            </a:r>
            <a:r>
              <a:rPr lang="el-GR" sz="3200" b="1" dirty="0">
                <a:latin typeface="Calibri" pitchFamily="34" charset="0"/>
                <a:cs typeface="Calibri" pitchFamily="34" charset="0"/>
              </a:rPr>
              <a:t> Συνεδρίαση Ε</a:t>
            </a:r>
            <a:r>
              <a:rPr lang="en-US" sz="3200" b="1" dirty="0">
                <a:latin typeface="Calibri" pitchFamily="34" charset="0"/>
                <a:cs typeface="Calibri" pitchFamily="34" charset="0"/>
              </a:rPr>
              <a:t>.</a:t>
            </a:r>
            <a:r>
              <a:rPr lang="el-GR" sz="3200" b="1" dirty="0">
                <a:latin typeface="Calibri" pitchFamily="34" charset="0"/>
                <a:cs typeface="Calibri" pitchFamily="34" charset="0"/>
              </a:rPr>
              <a:t>Ε</a:t>
            </a:r>
            <a:r>
              <a:rPr lang="en-US" sz="3200" b="1" dirty="0">
                <a:latin typeface="Calibri" pitchFamily="34" charset="0"/>
                <a:cs typeface="Calibri" pitchFamily="34" charset="0"/>
              </a:rPr>
              <a:t>.</a:t>
            </a:r>
            <a:r>
              <a:rPr lang="el-GR" sz="3200" b="1" dirty="0">
                <a:latin typeface="Calibri" pitchFamily="34" charset="0"/>
                <a:cs typeface="Calibri" pitchFamily="34" charset="0"/>
              </a:rPr>
              <a:t> ΑΚΙ</a:t>
            </a:r>
            <a:r>
              <a:rPr lang="en-US" sz="3200" b="1" dirty="0">
                <a:latin typeface="Calibri" pitchFamily="34" charset="0"/>
                <a:cs typeface="Calibri" pitchFamily="34" charset="0"/>
              </a:rPr>
              <a:t>S</a:t>
            </a:r>
            <a:r>
              <a:rPr lang="el-GR" sz="3200" b="1" dirty="0">
                <a:latin typeface="Calibri" pitchFamily="34" charset="0"/>
                <a:cs typeface="Calibri" pitchFamily="34" charset="0"/>
              </a:rPr>
              <a:t> – Συμπεράσματα (2)</a:t>
            </a:r>
            <a:endParaRPr lang="el-GR" dirty="0"/>
          </a:p>
        </p:txBody>
      </p:sp>
      <p:sp>
        <p:nvSpPr>
          <p:cNvPr id="3" name="Θέση περιεχομένου 2">
            <a:extLst>
              <a:ext uri="{FF2B5EF4-FFF2-40B4-BE49-F238E27FC236}">
                <a16:creationId xmlns:a16="http://schemas.microsoft.com/office/drawing/2014/main" id="{679AAEE2-1D2A-DCF2-A542-C254D28B2FCF}"/>
              </a:ext>
            </a:extLst>
          </p:cNvPr>
          <p:cNvSpPr>
            <a:spLocks noGrp="1"/>
          </p:cNvSpPr>
          <p:nvPr>
            <p:ph sz="quarter" idx="1"/>
          </p:nvPr>
        </p:nvSpPr>
        <p:spPr/>
        <p:txBody>
          <a:bodyPr>
            <a:normAutofit/>
          </a:bodyPr>
          <a:lstStyle/>
          <a:p>
            <a:r>
              <a:rPr lang="el-GR" sz="1800" dirty="0">
                <a:latin typeface="Calibri" panose="020F0502020204030204" pitchFamily="34" charset="0"/>
                <a:ea typeface="Calibri" panose="020F0502020204030204" pitchFamily="34" charset="0"/>
                <a:cs typeface="Calibri" panose="020F0502020204030204" pitchFamily="34" charset="0"/>
              </a:rPr>
              <a:t>Δημιουργήθηκε  </a:t>
            </a:r>
            <a:r>
              <a:rPr lang="el-GR" sz="1800" b="1" dirty="0">
                <a:latin typeface="Calibri" panose="020F0502020204030204" pitchFamily="34" charset="0"/>
                <a:ea typeface="Calibri" panose="020F0502020204030204" pitchFamily="34" charset="0"/>
                <a:cs typeface="Calibri" panose="020F0502020204030204" pitchFamily="34" charset="0"/>
              </a:rPr>
              <a:t>ομάδας εργασίας </a:t>
            </a:r>
            <a:r>
              <a:rPr lang="el-GR" sz="1800" dirty="0">
                <a:latin typeface="Calibri" panose="020F0502020204030204" pitchFamily="34" charset="0"/>
                <a:ea typeface="Calibri" panose="020F0502020204030204" pitchFamily="34" charset="0"/>
                <a:cs typeface="Calibri" panose="020F0502020204030204" pitchFamily="34" charset="0"/>
              </a:rPr>
              <a:t>(κ. </a:t>
            </a:r>
            <a:r>
              <a:rPr lang="el-GR" sz="1800" dirty="0" err="1">
                <a:latin typeface="Calibri" panose="020F0502020204030204" pitchFamily="34" charset="0"/>
                <a:ea typeface="Calibri" panose="020F0502020204030204" pitchFamily="34" charset="0"/>
                <a:cs typeface="Calibri" panose="020F0502020204030204" pitchFamily="34" charset="0"/>
              </a:rPr>
              <a:t>Φλεμετάκης</a:t>
            </a:r>
            <a:r>
              <a:rPr lang="el-GR" sz="1800" dirty="0">
                <a:latin typeface="Calibri" panose="020F0502020204030204" pitchFamily="34" charset="0"/>
                <a:ea typeface="Calibri" panose="020F0502020204030204" pitchFamily="34" charset="0"/>
                <a:cs typeface="Calibri" panose="020F0502020204030204" pitchFamily="34" charset="0"/>
              </a:rPr>
              <a:t>, εκπρόσωπος ΓΠΑ, κα </a:t>
            </a:r>
            <a:r>
              <a:rPr lang="el-GR" sz="1800" dirty="0" err="1">
                <a:latin typeface="Calibri" panose="020F0502020204030204" pitchFamily="34" charset="0"/>
                <a:ea typeface="Calibri" panose="020F0502020204030204" pitchFamily="34" charset="0"/>
                <a:cs typeface="Calibri" panose="020F0502020204030204" pitchFamily="34" charset="0"/>
              </a:rPr>
              <a:t>Τσαγκαράκου</a:t>
            </a:r>
            <a:r>
              <a:rPr lang="el-GR" sz="1800" dirty="0">
                <a:latin typeface="Calibri" panose="020F0502020204030204" pitchFamily="34" charset="0"/>
                <a:ea typeface="Calibri" panose="020F0502020204030204" pitchFamily="34" charset="0"/>
                <a:cs typeface="Calibri" panose="020F0502020204030204" pitchFamily="34" charset="0"/>
              </a:rPr>
              <a:t>, εκπρόσωπος ΕΛΓΟ ΔΗΜΗΤΡΑ, κα </a:t>
            </a:r>
            <a:r>
              <a:rPr lang="el-GR" sz="1800" dirty="0" err="1">
                <a:latin typeface="Calibri" panose="020F0502020204030204" pitchFamily="34" charset="0"/>
                <a:ea typeface="Calibri" panose="020F0502020204030204" pitchFamily="34" charset="0"/>
                <a:cs typeface="Calibri" panose="020F0502020204030204" pitchFamily="34" charset="0"/>
              </a:rPr>
              <a:t>Σαρχόσογλου</a:t>
            </a:r>
            <a:r>
              <a:rPr lang="el-GR" sz="1800" dirty="0">
                <a:latin typeface="Calibri" panose="020F0502020204030204" pitchFamily="34" charset="0"/>
                <a:ea typeface="Calibri" panose="020F0502020204030204" pitchFamily="34" charset="0"/>
                <a:cs typeface="Calibri" panose="020F0502020204030204" pitchFamily="34" charset="0"/>
              </a:rPr>
              <a:t>, εκπρόσωπος ΕΚΤ, κ. Κορασίδης, εκπρόσωπος ΕΘΕΑΣ) προκειμένου να </a:t>
            </a:r>
            <a:r>
              <a:rPr lang="el-GR" sz="1800" b="1" dirty="0">
                <a:latin typeface="Calibri" panose="020F0502020204030204" pitchFamily="34" charset="0"/>
                <a:ea typeface="Calibri" panose="020F0502020204030204" pitchFamily="34" charset="0"/>
                <a:cs typeface="Calibri" panose="020F0502020204030204" pitchFamily="34" charset="0"/>
              </a:rPr>
              <a:t>αναλύσουν και να συνθέσουν τις προτάσεις των μελών </a:t>
            </a:r>
            <a:r>
              <a:rPr lang="el-GR" sz="1800" dirty="0">
                <a:latin typeface="Calibri" panose="020F0502020204030204" pitchFamily="34" charset="0"/>
                <a:ea typeface="Calibri" panose="020F0502020204030204" pitchFamily="34" charset="0"/>
                <a:cs typeface="Calibri" panose="020F0502020204030204" pitchFamily="34" charset="0"/>
              </a:rPr>
              <a:t>και να προτείνουν στη  βάση και όσων συζητήθηκαν κατά τη συνεδρίαση έναν </a:t>
            </a:r>
            <a:r>
              <a:rPr lang="el-GR" sz="1800" b="1" dirty="0">
                <a:latin typeface="Calibri" panose="020F0502020204030204" pitchFamily="34" charset="0"/>
                <a:ea typeface="Calibri" panose="020F0502020204030204" pitchFamily="34" charset="0"/>
                <a:cs typeface="Calibri" panose="020F0502020204030204" pitchFamily="34" charset="0"/>
              </a:rPr>
              <a:t>τελικό πίνακα με κατευθύνσεις </a:t>
            </a:r>
            <a:r>
              <a:rPr lang="el-GR" sz="1800" dirty="0">
                <a:latin typeface="Calibri" panose="020F0502020204030204" pitchFamily="34" charset="0"/>
                <a:ea typeface="Calibri" panose="020F0502020204030204" pitchFamily="34" charset="0"/>
                <a:cs typeface="Calibri" panose="020F0502020204030204" pitchFamily="34" charset="0"/>
              </a:rPr>
              <a:t>με τις προτεραιότητες στις θεματικές ενότητες στα προγράμματα κατάρτισης της Δράσης 2 της παρέμβασης Π3-78.1, που  στη συνέχεια πήρε τη σύμφωνη  γνώμη από τα  υπόλοιπα μέλη της ΕΕ ΑΚΙ</a:t>
            </a:r>
            <a:r>
              <a:rPr lang="en-US" sz="1800" dirty="0">
                <a:latin typeface="Calibri" panose="020F0502020204030204" pitchFamily="34" charset="0"/>
                <a:ea typeface="Calibri" panose="020F0502020204030204" pitchFamily="34" charset="0"/>
                <a:cs typeface="Calibri" panose="020F0502020204030204" pitchFamily="34" charset="0"/>
              </a:rPr>
              <a:t>S</a:t>
            </a:r>
            <a:r>
              <a:rPr lang="el-GR" sz="1800" dirty="0">
                <a:latin typeface="Calibri" panose="020F0502020204030204" pitchFamily="34" charset="0"/>
                <a:ea typeface="Calibri" panose="020F0502020204030204" pitchFamily="34" charset="0"/>
                <a:cs typeface="Calibri" panose="020F0502020204030204" pitchFamily="34" charset="0"/>
              </a:rPr>
              <a:t>.</a:t>
            </a:r>
          </a:p>
          <a:p>
            <a:endParaRPr lang="el-GR" dirty="0"/>
          </a:p>
        </p:txBody>
      </p:sp>
    </p:spTree>
    <p:extLst>
      <p:ext uri="{BB962C8B-B14F-4D97-AF65-F5344CB8AC3E}">
        <p14:creationId xmlns:p14="http://schemas.microsoft.com/office/powerpoint/2010/main" val="34599594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FFA838-2DC5-53CC-20CE-79FCCC618877}"/>
              </a:ext>
            </a:extLst>
          </p:cNvPr>
          <p:cNvSpPr>
            <a:spLocks noGrp="1"/>
          </p:cNvSpPr>
          <p:nvPr>
            <p:ph type="title"/>
          </p:nvPr>
        </p:nvSpPr>
        <p:spPr/>
        <p:txBody>
          <a:bodyPr/>
          <a:lstStyle/>
          <a:p>
            <a:r>
              <a:rPr lang="el-GR" dirty="0"/>
              <a:t>3</a:t>
            </a:r>
            <a:r>
              <a:rPr lang="el-GR" baseline="30000" dirty="0"/>
              <a:t>η</a:t>
            </a:r>
            <a:r>
              <a:rPr lang="el-GR" dirty="0"/>
              <a:t> Συνεδρίαση Ε.Ε.ΑΚΙ</a:t>
            </a:r>
            <a:r>
              <a:rPr lang="en-US" dirty="0"/>
              <a:t>S</a:t>
            </a:r>
            <a:endParaRPr lang="el-GR" dirty="0"/>
          </a:p>
        </p:txBody>
      </p:sp>
      <p:sp>
        <p:nvSpPr>
          <p:cNvPr id="3" name="Θέση περιεχομένου 2">
            <a:extLst>
              <a:ext uri="{FF2B5EF4-FFF2-40B4-BE49-F238E27FC236}">
                <a16:creationId xmlns:a16="http://schemas.microsoft.com/office/drawing/2014/main" id="{2E32C8E5-4E14-6957-33BD-F930F8BE7CA0}"/>
              </a:ext>
            </a:extLst>
          </p:cNvPr>
          <p:cNvSpPr>
            <a:spLocks noGrp="1"/>
          </p:cNvSpPr>
          <p:nvPr>
            <p:ph sz="quarter" idx="1"/>
          </p:nvPr>
        </p:nvSpPr>
        <p:spPr/>
        <p:txBody>
          <a:bodyPr/>
          <a:lstStyle/>
          <a:p>
            <a:r>
              <a:rPr lang="el-GR" dirty="0"/>
              <a:t>Ψηφιακό Αποθετήριο γνώσης.</a:t>
            </a:r>
          </a:p>
          <a:p>
            <a:endParaRPr lang="el-GR" dirty="0"/>
          </a:p>
          <a:p>
            <a:r>
              <a:rPr lang="en-GB" dirty="0"/>
              <a:t>E</a:t>
            </a:r>
            <a:r>
              <a:rPr lang="el-GR" dirty="0" err="1"/>
              <a:t>θνικό</a:t>
            </a:r>
            <a:r>
              <a:rPr lang="el-GR" dirty="0"/>
              <a:t>  Σχέδιο Δράσης για την γεωργική εκπαίδευση  &amp; κατάρτιση αγροτικού κόσμου. </a:t>
            </a:r>
          </a:p>
        </p:txBody>
      </p:sp>
    </p:spTree>
    <p:extLst>
      <p:ext uri="{BB962C8B-B14F-4D97-AF65-F5344CB8AC3E}">
        <p14:creationId xmlns:p14="http://schemas.microsoft.com/office/powerpoint/2010/main" val="15262579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A12A1-E231-5663-917E-44510DFBE9D1}"/>
            </a:ext>
          </a:extLst>
        </p:cNvPr>
        <p:cNvGrpSpPr/>
        <p:nvPr/>
      </p:nvGrpSpPr>
      <p:grpSpPr>
        <a:xfrm>
          <a:off x="0" y="0"/>
          <a:ext cx="0" cy="0"/>
          <a:chOff x="0" y="0"/>
          <a:chExt cx="0" cy="0"/>
        </a:xfrm>
      </p:grpSpPr>
      <p:sp>
        <p:nvSpPr>
          <p:cNvPr id="2" name="1 - Τίτλος">
            <a:extLst>
              <a:ext uri="{FF2B5EF4-FFF2-40B4-BE49-F238E27FC236}">
                <a16:creationId xmlns:a16="http://schemas.microsoft.com/office/drawing/2014/main" id="{60370293-6105-6A68-0084-0BD441A5003A}"/>
              </a:ext>
            </a:extLst>
          </p:cNvPr>
          <p:cNvSpPr>
            <a:spLocks noGrp="1"/>
          </p:cNvSpPr>
          <p:nvPr>
            <p:ph type="title"/>
          </p:nvPr>
        </p:nvSpPr>
        <p:spPr>
          <a:xfrm>
            <a:off x="301752" y="0"/>
            <a:ext cx="8534400" cy="1157716"/>
          </a:xfrm>
        </p:spPr>
        <p:txBody>
          <a:bodyPr>
            <a:normAutofit fontScale="90000"/>
          </a:bodyPr>
          <a:lstStyle/>
          <a:p>
            <a:br>
              <a:rPr lang="el-GR" dirty="0"/>
            </a:br>
            <a:r>
              <a:rPr lang="el-GR" dirty="0"/>
              <a:t>Αποτελεσματική λειτουργία ΑΚΙ</a:t>
            </a:r>
            <a:r>
              <a:rPr lang="en-US" dirty="0"/>
              <a:t>S </a:t>
            </a:r>
            <a:r>
              <a:rPr lang="el-GR" dirty="0"/>
              <a:t>και στην νέα ΚΑΠ </a:t>
            </a:r>
          </a:p>
        </p:txBody>
      </p:sp>
      <p:sp>
        <p:nvSpPr>
          <p:cNvPr id="3" name="2 - Θέση περιεχομένου">
            <a:extLst>
              <a:ext uri="{FF2B5EF4-FFF2-40B4-BE49-F238E27FC236}">
                <a16:creationId xmlns:a16="http://schemas.microsoft.com/office/drawing/2014/main" id="{E8A7D52B-4E95-0D4D-74FB-211D58A9B3DC}"/>
              </a:ext>
            </a:extLst>
          </p:cNvPr>
          <p:cNvSpPr>
            <a:spLocks noGrp="1"/>
          </p:cNvSpPr>
          <p:nvPr>
            <p:ph sz="quarter" idx="1"/>
          </p:nvPr>
        </p:nvSpPr>
        <p:spPr>
          <a:xfrm>
            <a:off x="301752" y="1527048"/>
            <a:ext cx="8503920" cy="1980046"/>
          </a:xfrm>
        </p:spPr>
        <p:txBody>
          <a:bodyPr>
            <a:normAutofit lnSpcReduction="10000"/>
          </a:bodyPr>
          <a:lstStyle/>
          <a:p>
            <a:pPr algn="just">
              <a:buClr>
                <a:srgbClr val="FF0000"/>
              </a:buClr>
              <a:buSzPct val="130000"/>
              <a:buFont typeface="Arial" panose="020B0604020202020204" pitchFamily="34" charset="0"/>
              <a:buChar char="•"/>
            </a:pPr>
            <a:r>
              <a:rPr lang="el-GR" sz="2000" b="1" i="1" dirty="0">
                <a:latin typeface="Times New Roman" pitchFamily="18" charset="0"/>
                <a:cs typeface="Times New Roman" pitchFamily="18" charset="0"/>
              </a:rPr>
              <a:t>Για πιο λόγο? </a:t>
            </a:r>
          </a:p>
          <a:p>
            <a:pPr algn="just">
              <a:buClr>
                <a:srgbClr val="FF0000"/>
              </a:buClr>
              <a:buSzPct val="130000"/>
              <a:buFont typeface="Arial" panose="020B0604020202020204" pitchFamily="34" charset="0"/>
              <a:buChar char="•"/>
            </a:pPr>
            <a:r>
              <a:rPr lang="el-GR" sz="2000" b="1" i="1" dirty="0">
                <a:latin typeface="Times New Roman" pitchFamily="18" charset="0"/>
                <a:cs typeface="Times New Roman" pitchFamily="18" charset="0"/>
              </a:rPr>
              <a:t>Η αποτελεσματική λειτουργία του δικτύου είναι σημαντική για τα κράτη μέλη της ΕΕ και για την χώρα μας ώστε να αποφευχθούν οι διπλές προσπάθειες, να εξοικονομηθούν πόροι, να επιτευχθούν οι ουσιαστικοί στόχοι της ευρωπαϊκής και εθνικής/περιφερειακής χρηματοδότησης και να επιταχυνθεί η καινοτομία.</a:t>
            </a:r>
          </a:p>
          <a:p>
            <a:pPr algn="just">
              <a:buClr>
                <a:srgbClr val="FF0000"/>
              </a:buClr>
              <a:buSzPct val="130000"/>
              <a:buFont typeface="Arial" panose="020B0604020202020204" pitchFamily="34" charset="0"/>
              <a:buChar char="•"/>
            </a:pPr>
            <a:endParaRPr lang="el-GR" sz="2000" b="1" i="1" dirty="0">
              <a:latin typeface="Times New Roman" pitchFamily="18" charset="0"/>
              <a:cs typeface="Times New Roman" pitchFamily="18" charset="0"/>
            </a:endParaRPr>
          </a:p>
          <a:p>
            <a:pPr>
              <a:buNone/>
            </a:pPr>
            <a:endParaRPr lang="el-GR" dirty="0"/>
          </a:p>
        </p:txBody>
      </p:sp>
      <p:pic>
        <p:nvPicPr>
          <p:cNvPr id="24578" name="Picture 2" descr="C:\Users\vtsagou\Pictures\Screenshots\Στιγμιότυπο οθόνης (69).png">
            <a:extLst>
              <a:ext uri="{FF2B5EF4-FFF2-40B4-BE49-F238E27FC236}">
                <a16:creationId xmlns:a16="http://schemas.microsoft.com/office/drawing/2014/main" id="{87BEE453-B32C-698E-C884-3902C5AEE2FC}"/>
              </a:ext>
            </a:extLst>
          </p:cNvPr>
          <p:cNvPicPr>
            <a:picLocks noChangeAspect="1" noChangeArrowheads="1"/>
          </p:cNvPicPr>
          <p:nvPr/>
        </p:nvPicPr>
        <p:blipFill>
          <a:blip r:embed="rId2" cstate="print"/>
          <a:srcRect/>
          <a:stretch>
            <a:fillRect/>
          </a:stretch>
        </p:blipFill>
        <p:spPr bwMode="auto">
          <a:xfrm>
            <a:off x="827584" y="3212976"/>
            <a:ext cx="7344816" cy="3096344"/>
          </a:xfrm>
          <a:prstGeom prst="rect">
            <a:avLst/>
          </a:prstGeom>
          <a:noFill/>
        </p:spPr>
      </p:pic>
      <p:sp>
        <p:nvSpPr>
          <p:cNvPr id="5" name="4 - Ορθογώνιο">
            <a:extLst>
              <a:ext uri="{FF2B5EF4-FFF2-40B4-BE49-F238E27FC236}">
                <a16:creationId xmlns:a16="http://schemas.microsoft.com/office/drawing/2014/main" id="{C5038981-4EB7-4531-A44E-B59098AA0DF5}"/>
              </a:ext>
            </a:extLst>
          </p:cNvPr>
          <p:cNvSpPr/>
          <p:nvPr/>
        </p:nvSpPr>
        <p:spPr>
          <a:xfrm>
            <a:off x="3131840" y="6309320"/>
            <a:ext cx="2255746" cy="369332"/>
          </a:xfrm>
          <a:prstGeom prst="rect">
            <a:avLst/>
          </a:prstGeom>
        </p:spPr>
        <p:txBody>
          <a:bodyPr wrap="none">
            <a:spAutoFit/>
          </a:bodyPr>
          <a:lstStyle/>
          <a:p>
            <a:r>
              <a:rPr lang="en-US" b="1" dirty="0"/>
              <a:t>www.minagric.gr</a:t>
            </a:r>
            <a:endParaRPr lang="el-GR" dirty="0"/>
          </a:p>
        </p:txBody>
      </p:sp>
    </p:spTree>
    <p:extLst>
      <p:ext uri="{BB962C8B-B14F-4D97-AF65-F5344CB8AC3E}">
        <p14:creationId xmlns:p14="http://schemas.microsoft.com/office/powerpoint/2010/main" val="947787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dirty="0">
                <a:latin typeface="Calibri" pitchFamily="34" charset="0"/>
                <a:cs typeface="Calibri" pitchFamily="34" charset="0"/>
              </a:rPr>
              <a:t>Η «Γένεση» της έννοιας του </a:t>
            </a:r>
            <a:r>
              <a:rPr lang="en-US" sz="2800" dirty="0">
                <a:latin typeface="Calibri" pitchFamily="34" charset="0"/>
                <a:cs typeface="Calibri" pitchFamily="34" charset="0"/>
              </a:rPr>
              <a:t>AKIS</a:t>
            </a:r>
            <a:endParaRPr lang="el-GR" sz="2800" dirty="0">
              <a:latin typeface="Calibri" pitchFamily="34" charset="0"/>
              <a:cs typeface="Calibri" pitchFamily="34" charset="0"/>
            </a:endParaRPr>
          </a:p>
        </p:txBody>
      </p:sp>
      <p:sp>
        <p:nvSpPr>
          <p:cNvPr id="3" name="2 - Θέση περιεχομένου"/>
          <p:cNvSpPr>
            <a:spLocks noGrp="1"/>
          </p:cNvSpPr>
          <p:nvPr>
            <p:ph sz="quarter" idx="1"/>
          </p:nvPr>
        </p:nvSpPr>
        <p:spPr/>
        <p:txBody>
          <a:bodyPr>
            <a:normAutofit lnSpcReduction="10000"/>
          </a:bodyPr>
          <a:lstStyle/>
          <a:p>
            <a:pPr algn="just"/>
            <a:r>
              <a:rPr lang="el-GR" sz="1800" dirty="0">
                <a:latin typeface="Calibri" pitchFamily="34" charset="0"/>
                <a:cs typeface="Calibri" pitchFamily="34" charset="0"/>
              </a:rPr>
              <a:t>Η έννοια του Συστήματος Γεωργικής Γνώσης και Καινοτομίας (ΑΚΙ</a:t>
            </a:r>
            <a:r>
              <a:rPr lang="en-US" sz="1800" dirty="0">
                <a:latin typeface="Calibri" pitchFamily="34" charset="0"/>
                <a:cs typeface="Calibri" pitchFamily="34" charset="0"/>
              </a:rPr>
              <a:t>S</a:t>
            </a:r>
            <a:r>
              <a:rPr lang="el-GR" sz="1800" dirty="0">
                <a:latin typeface="Calibri" pitchFamily="34" charset="0"/>
                <a:cs typeface="Calibri" pitchFamily="34" charset="0"/>
              </a:rPr>
              <a:t>) </a:t>
            </a:r>
            <a:r>
              <a:rPr lang="el-GR" sz="1800" b="1" dirty="0">
                <a:latin typeface="Calibri" pitchFamily="34" charset="0"/>
                <a:cs typeface="Calibri" pitchFamily="34" charset="0"/>
              </a:rPr>
              <a:t>αναπτύχθηκε κατά την τελευταία δεκαετία </a:t>
            </a:r>
            <a:r>
              <a:rPr lang="el-GR" sz="1800" dirty="0">
                <a:latin typeface="Calibri" pitchFamily="34" charset="0"/>
                <a:cs typeface="Calibri" pitchFamily="34" charset="0"/>
              </a:rPr>
              <a:t>στην Ευρωπαϊκή Ένωση (ΕΕ) (2008) , καθώς γινόταν όλο και πιο σαφές ότι το γραμμικό μοντέλο της έρευνας αποτύγχανε. </a:t>
            </a:r>
          </a:p>
          <a:p>
            <a:pPr algn="just"/>
            <a:r>
              <a:rPr lang="el-GR" sz="1800" dirty="0">
                <a:latin typeface="Calibri" pitchFamily="34" charset="0"/>
                <a:cs typeface="Calibri" pitchFamily="34" charset="0"/>
              </a:rPr>
              <a:t>Πρόκειται μια χρήσιμη έννοια που περιγράφει ένα </a:t>
            </a:r>
            <a:r>
              <a:rPr lang="el-GR" sz="1800" b="1" dirty="0">
                <a:latin typeface="Calibri" pitchFamily="34" charset="0"/>
                <a:cs typeface="Calibri" pitchFamily="34" charset="0"/>
              </a:rPr>
              <a:t>σύστημα καινοτομίας</a:t>
            </a:r>
            <a:r>
              <a:rPr lang="el-GR" sz="1800" dirty="0">
                <a:latin typeface="Calibri" pitchFamily="34" charset="0"/>
                <a:cs typeface="Calibri" pitchFamily="34" charset="0"/>
              </a:rPr>
              <a:t>, με έμφαση στους </a:t>
            </a:r>
            <a:r>
              <a:rPr lang="el-GR" sz="1800" b="1" dirty="0">
                <a:latin typeface="Calibri" pitchFamily="34" charset="0"/>
                <a:cs typeface="Calibri" pitchFamily="34" charset="0"/>
              </a:rPr>
              <a:t>φορείς </a:t>
            </a:r>
            <a:r>
              <a:rPr lang="el-GR" sz="1800" dirty="0">
                <a:latin typeface="Calibri" pitchFamily="34" charset="0"/>
                <a:cs typeface="Calibri" pitchFamily="34" charset="0"/>
              </a:rPr>
              <a:t>που εμπλέκονται, στους </a:t>
            </a:r>
            <a:r>
              <a:rPr lang="el-GR" sz="1800" b="1" dirty="0">
                <a:latin typeface="Calibri" pitchFamily="34" charset="0"/>
                <a:cs typeface="Calibri" pitchFamily="34" charset="0"/>
              </a:rPr>
              <a:t>δεσμούς </a:t>
            </a:r>
            <a:r>
              <a:rPr lang="el-GR" sz="1800" dirty="0">
                <a:latin typeface="Calibri" pitchFamily="34" charset="0"/>
                <a:cs typeface="Calibri" pitchFamily="34" charset="0"/>
              </a:rPr>
              <a:t>και στις </a:t>
            </a:r>
            <a:r>
              <a:rPr lang="el-GR" sz="1800" b="1" dirty="0">
                <a:latin typeface="Calibri" pitchFamily="34" charset="0"/>
                <a:cs typeface="Calibri" pitchFamily="34" charset="0"/>
              </a:rPr>
              <a:t>συνέργειες</a:t>
            </a:r>
            <a:r>
              <a:rPr lang="el-GR" sz="1800" dirty="0">
                <a:latin typeface="Calibri" pitchFamily="34" charset="0"/>
                <a:cs typeface="Calibri" pitchFamily="34" charset="0"/>
              </a:rPr>
              <a:t> μεταξύ τους, στους </a:t>
            </a:r>
            <a:r>
              <a:rPr lang="el-GR" sz="1800" b="1" dirty="0">
                <a:latin typeface="Calibri" pitchFamily="34" charset="0"/>
                <a:cs typeface="Calibri" pitchFamily="34" charset="0"/>
              </a:rPr>
              <a:t>θεσμικούς ρόλους</a:t>
            </a:r>
            <a:r>
              <a:rPr lang="el-GR" sz="1800" dirty="0">
                <a:latin typeface="Calibri" pitchFamily="34" charset="0"/>
                <a:cs typeface="Calibri" pitchFamily="34" charset="0"/>
              </a:rPr>
              <a:t>, στα </a:t>
            </a:r>
            <a:r>
              <a:rPr lang="el-GR" sz="1800" b="1" dirty="0">
                <a:latin typeface="Calibri" pitchFamily="34" charset="0"/>
                <a:cs typeface="Calibri" pitchFamily="34" charset="0"/>
              </a:rPr>
              <a:t>κίνητρα</a:t>
            </a:r>
            <a:r>
              <a:rPr lang="el-GR" sz="1800" dirty="0">
                <a:latin typeface="Calibri" pitchFamily="34" charset="0"/>
                <a:cs typeface="Calibri" pitchFamily="34" charset="0"/>
              </a:rPr>
              <a:t> και στους </a:t>
            </a:r>
            <a:r>
              <a:rPr lang="el-GR" sz="1800" b="1" dirty="0">
                <a:latin typeface="Calibri" pitchFamily="34" charset="0"/>
                <a:cs typeface="Calibri" pitchFamily="34" charset="0"/>
              </a:rPr>
              <a:t>δημοσιονομικούς μηχανισμούς.</a:t>
            </a:r>
            <a:r>
              <a:rPr lang="el-GR" sz="1800" dirty="0">
                <a:latin typeface="Calibri" pitchFamily="34" charset="0"/>
                <a:cs typeface="Calibri" pitchFamily="34" charset="0"/>
              </a:rPr>
              <a:t> </a:t>
            </a:r>
          </a:p>
          <a:p>
            <a:pPr algn="just"/>
            <a:r>
              <a:rPr lang="el-GR" sz="1800" b="1" dirty="0">
                <a:latin typeface="Calibri" pitchFamily="34" charset="0"/>
                <a:cs typeface="Calibri" pitchFamily="34" charset="0"/>
              </a:rPr>
              <a:t>Με την πάροδο των ετών, το AKIS εξελίχθηκε από μια αρχικά κυρίως ακαδημαϊκή έννοια σε μια ευρύτερη προσέγγιση της γεωργικής γνώσης και πολιτικής</a:t>
            </a:r>
            <a:r>
              <a:rPr lang="el-GR" sz="1800" dirty="0">
                <a:latin typeface="Calibri" pitchFamily="34" charset="0"/>
                <a:cs typeface="Calibri" pitchFamily="34" charset="0"/>
              </a:rPr>
              <a:t>. Η ευαισθητοποίηση σχετικά με τη σημασία της ενίσχυσης των συστημάτων AKIS αυξήθηκε, με σκοπό την αποτελεσματικότερη σύνδεση έρευνας και εφαρμογής και την ανταλλαγή γνώσεων, καλών πρακτικών και καινοτομιών προς όφελος των Ευρωπαίων γεωργών. </a:t>
            </a:r>
            <a:endParaRPr lang="en-US" sz="1800" dirty="0">
              <a:latin typeface="Calibri" pitchFamily="34" charset="0"/>
              <a:cs typeface="Calibri" pitchFamily="34" charset="0"/>
            </a:endParaRPr>
          </a:p>
          <a:p>
            <a:pPr algn="just"/>
            <a:r>
              <a:rPr lang="el-GR" sz="1600" dirty="0">
                <a:latin typeface="Calibri" pitchFamily="34" charset="0"/>
                <a:cs typeface="Calibri" pitchFamily="34" charset="0"/>
              </a:rPr>
              <a:t>Η προσπάθεια αυτή αντανακλάται στην Ευρωπαϊκή Σύμπραξη Καινοτομίας για την παραγωγικότητα και τη βιωσιμότητα στη γεωργία (EIP-AGRI2), η οποία από το 2012 θέτει τους στόχους-πλαίσια για τις επιχειρησιακές ομάδες EIP-AGRI (Ο</a:t>
            </a:r>
            <a:r>
              <a:rPr lang="en-US" sz="1600" dirty="0">
                <a:latin typeface="Calibri" pitchFamily="34" charset="0"/>
                <a:cs typeface="Calibri" pitchFamily="34" charset="0"/>
              </a:rPr>
              <a:t>G) </a:t>
            </a:r>
            <a:r>
              <a:rPr lang="el-GR" sz="1600" dirty="0">
                <a:latin typeface="Calibri" pitchFamily="34" charset="0"/>
                <a:cs typeface="Calibri" pitchFamily="34" charset="0"/>
              </a:rPr>
              <a:t> και ταυτόχρονα</a:t>
            </a:r>
            <a:r>
              <a:rPr lang="en-US" sz="1600" dirty="0">
                <a:latin typeface="Calibri" pitchFamily="34" charset="0"/>
                <a:cs typeface="Calibri" pitchFamily="34" charset="0"/>
              </a:rPr>
              <a:t> </a:t>
            </a:r>
            <a:r>
              <a:rPr lang="el-GR" sz="1600" dirty="0">
                <a:latin typeface="Calibri" pitchFamily="34" charset="0"/>
                <a:cs typeface="Calibri" pitchFamily="34" charset="0"/>
              </a:rPr>
              <a:t>υποστηρίζει την εξέλιξη και την πρόοδο των AKIS στην </a:t>
            </a:r>
            <a:r>
              <a:rPr lang="en-US" sz="1600" dirty="0">
                <a:latin typeface="Calibri" pitchFamily="34" charset="0"/>
                <a:cs typeface="Calibri" pitchFamily="34" charset="0"/>
              </a:rPr>
              <a:t>EE. </a:t>
            </a:r>
          </a:p>
          <a:p>
            <a:pPr algn="just"/>
            <a:endParaRPr lang="en-US" sz="1600" dirty="0">
              <a:latin typeface="Calibri" pitchFamily="34" charset="0"/>
              <a:cs typeface="Calibri" pitchFamily="34" charset="0"/>
            </a:endParaRPr>
          </a:p>
          <a:p>
            <a:pPr algn="just">
              <a:buNone/>
            </a:pPr>
            <a:r>
              <a:rPr lang="en-US" sz="1000" i="1" dirty="0">
                <a:latin typeface="Calibri" pitchFamily="34" charset="0"/>
                <a:cs typeface="Calibri" pitchFamily="34" charset="0"/>
              </a:rPr>
              <a:t>                                   4</a:t>
            </a:r>
            <a:r>
              <a:rPr lang="en-US" sz="1000" i="1" baseline="30000" dirty="0">
                <a:latin typeface="Calibri" pitchFamily="34" charset="0"/>
                <a:cs typeface="Calibri" pitchFamily="34" charset="0"/>
              </a:rPr>
              <a:t>TH</a:t>
            </a:r>
            <a:r>
              <a:rPr lang="en-US" sz="1000" i="1" dirty="0">
                <a:latin typeface="Calibri" pitchFamily="34" charset="0"/>
                <a:cs typeface="Calibri" pitchFamily="34" charset="0"/>
              </a:rPr>
              <a:t> REPORT OF THE STRATEGIC WORKING GROUP ON AKIS 2019PREPARING FOR FUTURE AKIS IN EUROPE </a:t>
            </a:r>
            <a:endParaRPr lang="el-GR" sz="1000" i="1" dirty="0">
              <a:latin typeface="Calibri" pitchFamily="34" charset="0"/>
              <a:cs typeface="Calibri"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a:xfrm>
            <a:off x="3059832" y="2708920"/>
            <a:ext cx="5867400" cy="1368152"/>
          </a:xfrm>
        </p:spPr>
        <p:txBody>
          <a:bodyPr/>
          <a:lstStyle/>
          <a:p>
            <a:pPr algn="ctr"/>
            <a:r>
              <a:rPr lang="el-GR" sz="3200" dirty="0">
                <a:solidFill>
                  <a:srgbClr val="C00000"/>
                </a:solidFill>
                <a:latin typeface="Times New Roman" pitchFamily="18" charset="0"/>
                <a:cs typeface="Times New Roman" pitchFamily="18" charset="0"/>
              </a:rPr>
              <a:t>Ευχαριστώ για την προσοχή σας</a:t>
            </a:r>
            <a:br>
              <a:rPr lang="el-GR" sz="3200" dirty="0">
                <a:solidFill>
                  <a:srgbClr val="C00000"/>
                </a:solidFill>
                <a:latin typeface="Times New Roman" pitchFamily="18" charset="0"/>
                <a:cs typeface="Times New Roman" pitchFamily="18" charset="0"/>
              </a:rPr>
            </a:br>
            <a:br>
              <a:rPr lang="el-GR" sz="3200" dirty="0">
                <a:solidFill>
                  <a:srgbClr val="C00000"/>
                </a:solidFill>
                <a:latin typeface="Times New Roman" pitchFamily="18" charset="0"/>
                <a:cs typeface="Times New Roman" pitchFamily="18" charset="0"/>
              </a:rPr>
            </a:br>
            <a:br>
              <a:rPr lang="el-GR" sz="3200" dirty="0">
                <a:solidFill>
                  <a:srgbClr val="C00000"/>
                </a:solidFill>
                <a:latin typeface="Times New Roman" pitchFamily="18" charset="0"/>
                <a:cs typeface="Times New Roman" pitchFamily="18" charset="0"/>
              </a:rPr>
            </a:br>
            <a:br>
              <a:rPr lang="el-GR" sz="3200" dirty="0">
                <a:solidFill>
                  <a:srgbClr val="C00000"/>
                </a:solidFill>
                <a:latin typeface="Times New Roman" pitchFamily="18" charset="0"/>
                <a:cs typeface="Times New Roman" pitchFamily="18" charset="0"/>
              </a:rPr>
            </a:br>
            <a:br>
              <a:rPr lang="el-GR" sz="3200" dirty="0">
                <a:solidFill>
                  <a:srgbClr val="C00000"/>
                </a:solidFill>
                <a:latin typeface="Times New Roman" pitchFamily="18" charset="0"/>
                <a:cs typeface="Times New Roman" pitchFamily="18" charset="0"/>
              </a:rPr>
            </a:br>
            <a:br>
              <a:rPr lang="el-GR" sz="3200" dirty="0">
                <a:solidFill>
                  <a:srgbClr val="C00000"/>
                </a:solidFill>
                <a:latin typeface="Times New Roman" pitchFamily="18" charset="0"/>
                <a:cs typeface="Times New Roman" pitchFamily="18" charset="0"/>
              </a:rPr>
            </a:br>
            <a:endParaRPr lang="el-GR" sz="3200" dirty="0">
              <a:solidFill>
                <a:srgbClr val="C00000"/>
              </a:solidFill>
              <a:latin typeface="Times New Roman" pitchFamily="18" charset="0"/>
              <a:cs typeface="Times New Roman" pitchFamily="18" charset="0"/>
            </a:endParaRPr>
          </a:p>
        </p:txBody>
      </p:sp>
      <p:pic>
        <p:nvPicPr>
          <p:cNvPr id="1026" name="Picture 2" descr="C:\Program Files (x86)\Microsoft Office\MEDIA\OFFICE12\Lines\BD10256_.gif"/>
          <p:cNvPicPr>
            <a:picLocks noChangeAspect="1" noChangeArrowheads="1"/>
          </p:cNvPicPr>
          <p:nvPr/>
        </p:nvPicPr>
        <p:blipFill>
          <a:blip r:embed="rId2" cstate="print">
            <a:extLst>
              <a:ext uri="{BEBA8EAE-BF5A-486C-A8C5-ECC9F3942E4B}">
                <a14:imgProps xmlns:a14="http://schemas.microsoft.com/office/drawing/2010/main">
                  <a14:imgLayer r:embed="rId3">
                    <a14:imgEffect>
                      <a14:saturation sat="33000"/>
                    </a14:imgEffect>
                  </a14:imgLayer>
                </a14:imgProps>
              </a:ext>
            </a:extLst>
          </a:blip>
          <a:srcRect/>
          <a:stretch>
            <a:fillRect/>
          </a:stretch>
        </p:blipFill>
        <p:spPr bwMode="auto">
          <a:xfrm>
            <a:off x="3131840" y="3861048"/>
            <a:ext cx="5670160" cy="720080"/>
          </a:xfrm>
          <a:prstGeom prst="rect">
            <a:avLst/>
          </a:prstGeom>
          <a:noFill/>
        </p:spPr>
      </p:pic>
      <p:sp>
        <p:nvSpPr>
          <p:cNvPr id="5" name="4 - Ορθογώνιο"/>
          <p:cNvSpPr/>
          <p:nvPr/>
        </p:nvSpPr>
        <p:spPr>
          <a:xfrm>
            <a:off x="3275856" y="6309320"/>
            <a:ext cx="2255746" cy="369332"/>
          </a:xfrm>
          <a:prstGeom prst="rect">
            <a:avLst/>
          </a:prstGeom>
        </p:spPr>
        <p:txBody>
          <a:bodyPr wrap="none">
            <a:spAutoFit/>
          </a:bodyPr>
          <a:lstStyle/>
          <a:p>
            <a:r>
              <a:rPr lang="en-US" b="1" dirty="0"/>
              <a:t>www.minagric.gr</a:t>
            </a:r>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457200" y="274638"/>
            <a:ext cx="8229600" cy="576071"/>
          </a:xfrm>
        </p:spPr>
        <p:txBody>
          <a:bodyPr>
            <a:normAutofit/>
          </a:bodyPr>
          <a:lstStyle/>
          <a:p>
            <a:pPr algn="ctr"/>
            <a:r>
              <a:rPr lang="el-GR" sz="2400" dirty="0"/>
              <a:t>Το σύστημα  </a:t>
            </a:r>
            <a:r>
              <a:rPr lang="en-US" sz="2400" dirty="0"/>
              <a:t>AKIS </a:t>
            </a:r>
            <a:r>
              <a:rPr lang="el-GR" sz="2400" dirty="0"/>
              <a:t>στην Ελλάδα</a:t>
            </a:r>
          </a:p>
        </p:txBody>
      </p:sp>
      <p:pic>
        <p:nvPicPr>
          <p:cNvPr id="4" name="Picture 2">
            <a:extLst>
              <a:ext uri="{FF2B5EF4-FFF2-40B4-BE49-F238E27FC236}">
                <a16:creationId xmlns:a16="http://schemas.microsoft.com/office/drawing/2014/main" id="{E376479E-55F1-8147-CA69-BD9FBF6DF4A0}"/>
              </a:ext>
            </a:extLst>
          </p:cNvPr>
          <p:cNvPicPr>
            <a:picLocks noChangeAspect="1" noChangeArrowheads="1"/>
          </p:cNvPicPr>
          <p:nvPr/>
        </p:nvPicPr>
        <p:blipFill>
          <a:blip r:embed="rId2" cstate="print"/>
          <a:srcRect/>
          <a:stretch>
            <a:fillRect/>
          </a:stretch>
        </p:blipFill>
        <p:spPr bwMode="auto">
          <a:xfrm>
            <a:off x="827584" y="3068960"/>
            <a:ext cx="7560840" cy="2809948"/>
          </a:xfrm>
          <a:prstGeom prst="rect">
            <a:avLst/>
          </a:prstGeom>
          <a:noFill/>
        </p:spPr>
      </p:pic>
      <p:sp>
        <p:nvSpPr>
          <p:cNvPr id="6" name="TextBox 5">
            <a:extLst>
              <a:ext uri="{FF2B5EF4-FFF2-40B4-BE49-F238E27FC236}">
                <a16:creationId xmlns:a16="http://schemas.microsoft.com/office/drawing/2014/main" id="{DD3F32E1-D4B3-05DB-0C27-1BABBDCCF465}"/>
              </a:ext>
            </a:extLst>
          </p:cNvPr>
          <p:cNvSpPr txBox="1"/>
          <p:nvPr/>
        </p:nvSpPr>
        <p:spPr>
          <a:xfrm>
            <a:off x="194400" y="1484784"/>
            <a:ext cx="7617960" cy="1569660"/>
          </a:xfrm>
          <a:prstGeom prst="rect">
            <a:avLst/>
          </a:prstGeom>
          <a:noFill/>
        </p:spPr>
        <p:txBody>
          <a:bodyPr wrap="square">
            <a:spAutoFit/>
          </a:bodyPr>
          <a:lstStyle/>
          <a:p>
            <a:pPr marL="285750" indent="-285750" algn="just">
              <a:buClr>
                <a:srgbClr val="FF0000"/>
              </a:buClr>
              <a:buSzPct val="129000"/>
              <a:buFont typeface="Times New Roman" panose="02020603050405020304" pitchFamily="18" charset="0"/>
              <a:buChar char="•"/>
            </a:pPr>
            <a:r>
              <a:rPr lang="el-GR" sz="1600" b="1" dirty="0">
                <a:latin typeface="Times New Roman" pitchFamily="18" charset="0"/>
                <a:cs typeface="Times New Roman" pitchFamily="18" charset="0"/>
              </a:rPr>
              <a:t>Το ελληνικό όπως και το δίκτυο άλλων χωρών π.χ. Πορτογαλίας, Ρουμανίας,  Ισπανίας, Ιταλίας  χαρακτηρίσθηκε ως αδύναμο ή λιγότερο αδύναμο αλλά κατακερματισμένο </a:t>
            </a:r>
            <a:r>
              <a:rPr lang="el-GR" sz="1600" dirty="0">
                <a:latin typeface="Times New Roman" pitchFamily="18" charset="0"/>
                <a:cs typeface="Times New Roman" pitchFamily="18" charset="0"/>
              </a:rPr>
              <a:t>δηλ. καταγράφηκε έλλειψη ισχυρού φορέα και πόρων ώστε να συντονίζεται και να υποστηρίζεται η μεταφορά γνώσης μεταξύ των φορέων, με συνέπεια να μην φτάνει τελικά στον παραγωγό μέσω των συμβούλων (χάσμα μεταξύ γνώσης και πράξης).</a:t>
            </a:r>
            <a:r>
              <a:rPr lang="en-US" sz="1600" dirty="0">
                <a:latin typeface="Times New Roman" pitchFamily="18" charset="0"/>
                <a:cs typeface="Times New Roman" pitchFamily="18" charset="0"/>
              </a:rPr>
              <a:t> </a:t>
            </a:r>
            <a:endParaRPr lang="el-GR" sz="1600" dirty="0">
              <a:latin typeface="Times New Roman" pitchFamily="18" charset="0"/>
              <a:cs typeface="Times New Roman" pitchFamily="18" charset="0"/>
            </a:endParaRPr>
          </a:p>
        </p:txBody>
      </p:sp>
      <p:sp>
        <p:nvSpPr>
          <p:cNvPr id="8" name="TextBox 7">
            <a:extLst>
              <a:ext uri="{FF2B5EF4-FFF2-40B4-BE49-F238E27FC236}">
                <a16:creationId xmlns:a16="http://schemas.microsoft.com/office/drawing/2014/main" id="{272E968D-BFD2-ECEC-A2C6-D973918704A6}"/>
              </a:ext>
            </a:extLst>
          </p:cNvPr>
          <p:cNvSpPr txBox="1"/>
          <p:nvPr/>
        </p:nvSpPr>
        <p:spPr>
          <a:xfrm>
            <a:off x="611560" y="5949280"/>
            <a:ext cx="3097986" cy="215444"/>
          </a:xfrm>
          <a:prstGeom prst="rect">
            <a:avLst/>
          </a:prstGeom>
          <a:noFill/>
        </p:spPr>
        <p:txBody>
          <a:bodyPr wrap="square">
            <a:spAutoFit/>
          </a:bodyPr>
          <a:lstStyle/>
          <a:p>
            <a:r>
              <a:rPr lang="en-US" sz="800" i="1" dirty="0">
                <a:latin typeface="Times New Roman" pitchFamily="18" charset="0"/>
                <a:cs typeface="Times New Roman" pitchFamily="18" charset="0"/>
              </a:rPr>
              <a:t>PROAKIS study, Characterizing MS’AKIS an overview ( as of 2014) </a:t>
            </a:r>
            <a:endParaRPr lang="el-GR" sz="800" dirty="0"/>
          </a:p>
        </p:txBody>
      </p:sp>
      <p:sp>
        <p:nvSpPr>
          <p:cNvPr id="12" name="11 - Ορθογώνιο"/>
          <p:cNvSpPr/>
          <p:nvPr/>
        </p:nvSpPr>
        <p:spPr>
          <a:xfrm>
            <a:off x="3131840" y="6309320"/>
            <a:ext cx="2255746" cy="369332"/>
          </a:xfrm>
          <a:prstGeom prst="rect">
            <a:avLst/>
          </a:prstGeom>
        </p:spPr>
        <p:txBody>
          <a:bodyPr wrap="none">
            <a:spAutoFit/>
          </a:bodyPr>
          <a:lstStyle/>
          <a:p>
            <a:r>
              <a:rPr lang="en-US" b="1" dirty="0"/>
              <a:t>www.minagric.gr</a:t>
            </a: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228600"/>
            <a:ext cx="8534400" cy="680120"/>
          </a:xfrm>
        </p:spPr>
        <p:txBody>
          <a:bodyPr>
            <a:normAutofit/>
          </a:bodyPr>
          <a:lstStyle/>
          <a:p>
            <a:r>
              <a:rPr lang="en-US" sz="2800" dirty="0">
                <a:solidFill>
                  <a:srgbClr val="FF0000"/>
                </a:solidFill>
                <a:latin typeface="Times New Roman" pitchFamily="18" charset="0"/>
                <a:cs typeface="Times New Roman" pitchFamily="18" charset="0"/>
              </a:rPr>
              <a:t>AKIS </a:t>
            </a:r>
            <a:r>
              <a:rPr lang="el-GR" sz="2800" dirty="0">
                <a:solidFill>
                  <a:srgbClr val="FF0000"/>
                </a:solidFill>
                <a:latin typeface="Times New Roman" pitchFamily="18" charset="0"/>
                <a:cs typeface="Times New Roman" pitchFamily="18" charset="0"/>
              </a:rPr>
              <a:t>Σύστημα Γεωργικής Γνώσης &amp; Καινοτομίας</a:t>
            </a:r>
          </a:p>
        </p:txBody>
      </p:sp>
      <p:sp>
        <p:nvSpPr>
          <p:cNvPr id="3" name="2 - Θέση περιεχομένου"/>
          <p:cNvSpPr>
            <a:spLocks noGrp="1"/>
          </p:cNvSpPr>
          <p:nvPr>
            <p:ph sz="quarter" idx="1"/>
          </p:nvPr>
        </p:nvSpPr>
        <p:spPr>
          <a:xfrm>
            <a:off x="107504" y="1412776"/>
            <a:ext cx="8856984" cy="3816424"/>
          </a:xfrm>
          <a:ln>
            <a:noFill/>
          </a:ln>
        </p:spPr>
        <p:txBody>
          <a:bodyPr>
            <a:normAutofit/>
          </a:bodyPr>
          <a:lstStyle/>
          <a:p>
            <a:pPr>
              <a:buClr>
                <a:schemeClr val="accent1">
                  <a:lumMod val="75000"/>
                  <a:lumOff val="25000"/>
                </a:schemeClr>
              </a:buClr>
            </a:pPr>
            <a:r>
              <a:rPr lang="el-GR" sz="1600" b="1" dirty="0">
                <a:latin typeface="Times New Roman" pitchFamily="18" charset="0"/>
                <a:cs typeface="Times New Roman" pitchFamily="18" charset="0"/>
              </a:rPr>
              <a:t>Δίκτυο ατόμων και οργανισμών </a:t>
            </a:r>
            <a:r>
              <a:rPr lang="el-GR" sz="1600" dirty="0">
                <a:latin typeface="Times New Roman" pitchFamily="18" charset="0"/>
                <a:cs typeface="Times New Roman" pitchFamily="18" charset="0"/>
              </a:rPr>
              <a:t>που συστηματικά εμπλέκονται στη δημιουργία, διάχυση και χρήση της γνώσης και των καινοτομιών στη γεωργία και τις συναφείς δραστηριότητες, </a:t>
            </a:r>
            <a:r>
              <a:rPr lang="el-GR" sz="1600" b="1" dirty="0">
                <a:latin typeface="Times New Roman" panose="02020603050405020304" pitchFamily="18" charset="0"/>
                <a:cs typeface="Times New Roman" pitchFamily="18" charset="0"/>
              </a:rPr>
              <a:t>με επίκεντρο τον αγρότη</a:t>
            </a:r>
            <a:r>
              <a:rPr lang="el-GR" sz="1600" dirty="0">
                <a:latin typeface="Times New Roman" panose="02020603050405020304" pitchFamily="18" charset="0"/>
                <a:cs typeface="Times New Roman" pitchFamily="18" charset="0"/>
              </a:rPr>
              <a:t>. </a:t>
            </a:r>
            <a:endParaRPr lang="en-US" sz="1600" dirty="0">
              <a:latin typeface="Times New Roman" panose="02020603050405020304" pitchFamily="18" charset="0"/>
              <a:cs typeface="Times New Roman" pitchFamily="18" charset="0"/>
            </a:endParaRPr>
          </a:p>
          <a:p>
            <a:pPr>
              <a:buClr>
                <a:schemeClr val="accent1">
                  <a:lumMod val="75000"/>
                  <a:lumOff val="25000"/>
                </a:schemeClr>
              </a:buClr>
            </a:pPr>
            <a:r>
              <a:rPr lang="en-US" sz="1600" dirty="0">
                <a:latin typeface="Times New Roman" panose="02020603050405020304" pitchFamily="18" charset="0"/>
                <a:cs typeface="Times New Roman" pitchFamily="18" charset="0"/>
              </a:rPr>
              <a:t>To </a:t>
            </a:r>
            <a:r>
              <a:rPr lang="en-US" sz="1600" b="1" dirty="0">
                <a:latin typeface="Times New Roman" panose="02020603050405020304" pitchFamily="18" charset="0"/>
                <a:cs typeface="Times New Roman" pitchFamily="18" charset="0"/>
              </a:rPr>
              <a:t>AKIS </a:t>
            </a:r>
            <a:r>
              <a:rPr lang="el-GR" sz="1600" dirty="0">
                <a:latin typeface="Times New Roman" panose="02020603050405020304" pitchFamily="18" charset="0"/>
                <a:cs typeface="Times New Roman" pitchFamily="18" charset="0"/>
              </a:rPr>
              <a:t>περιλαμβάνει:</a:t>
            </a:r>
          </a:p>
          <a:p>
            <a:pPr marL="536575" marR="0" lvl="0" indent="-255588" algn="just" defTabSz="914400" rtl="0" eaLnBrk="1" fontAlgn="auto" latinLnBrk="0" hangingPunct="1">
              <a:lnSpc>
                <a:spcPct val="100000"/>
              </a:lnSpc>
              <a:spcBef>
                <a:spcPts val="400"/>
              </a:spcBef>
              <a:spcAft>
                <a:spcPts val="0"/>
              </a:spcAft>
              <a:buClr>
                <a:srgbClr val="FF0000"/>
              </a:buClr>
              <a:buSzPct val="68000"/>
              <a:buFont typeface="Wingdings 3"/>
              <a:buChar char=""/>
              <a:tabLst/>
              <a:defRPr/>
            </a:pPr>
            <a:r>
              <a:rPr kumimoji="0" lang="el-GR" sz="1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Συγκέντρωση</a:t>
            </a:r>
            <a:r>
              <a:rPr kumimoji="0" lang="el-GR" sz="12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όλων των πληροφοριών από όλους τους φορείς σχετικά με την </a:t>
            </a:r>
            <a:r>
              <a:rPr kumimoji="0" lang="el-GR" sz="1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έρευνα</a:t>
            </a:r>
            <a:r>
              <a:rPr kumimoji="0" lang="el-GR" sz="12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την </a:t>
            </a:r>
            <a:r>
              <a:rPr kumimoji="0" lang="el-GR" sz="1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καινοτομία</a:t>
            </a:r>
            <a:r>
              <a:rPr kumimoji="0" lang="el-GR" sz="12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την </a:t>
            </a:r>
            <a:r>
              <a:rPr kumimoji="0" lang="el-GR" sz="1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εκπαίδευση,</a:t>
            </a:r>
            <a:r>
              <a:rPr kumimoji="0" lang="el-GR" sz="12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την </a:t>
            </a:r>
            <a:r>
              <a:rPr kumimoji="0" lang="el-GR" sz="1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κατάρτιση </a:t>
            </a:r>
            <a:r>
              <a:rPr kumimoji="0" lang="el-GR" sz="12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και κυρίως την εφαρμογή των</a:t>
            </a:r>
            <a:r>
              <a:rPr kumimoji="0" lang="el-GR" sz="1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γεωργικών συμβουλών.</a:t>
            </a:r>
            <a:endParaRPr kumimoji="0" lang="el-GR" sz="12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a:p>
            <a:pPr marL="536575" marR="0" lvl="0" indent="-273050" algn="just" defTabSz="914400" rtl="0" eaLnBrk="1" fontAlgn="auto" latinLnBrk="0" hangingPunct="1">
              <a:lnSpc>
                <a:spcPct val="100000"/>
              </a:lnSpc>
              <a:spcBef>
                <a:spcPts val="400"/>
              </a:spcBef>
              <a:spcAft>
                <a:spcPts val="0"/>
              </a:spcAft>
              <a:buClr>
                <a:srgbClr val="FF0000"/>
              </a:buClr>
              <a:buSzPct val="68000"/>
              <a:buFont typeface="Wingdings 3"/>
              <a:buChar char=""/>
              <a:tabLst>
                <a:tab pos="536575" algn="l"/>
              </a:tabLst>
              <a:defRPr/>
            </a:pPr>
            <a:r>
              <a:rPr kumimoji="0" lang="el-GR" sz="1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Παρουσίαση</a:t>
            </a:r>
            <a:r>
              <a:rPr kumimoji="0" lang="el-GR" sz="12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όλων των </a:t>
            </a:r>
            <a:r>
              <a:rPr kumimoji="0" lang="el-GR" sz="1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προβλημάτων</a:t>
            </a:r>
            <a:r>
              <a:rPr kumimoji="0" lang="el-GR" sz="12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που εντοπίζονται κατά τη διαδικασία εκπαίδευσης και κατάρτισης των </a:t>
            </a:r>
            <a:r>
              <a:rPr kumimoji="0" lang="el-GR" sz="1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γεωργικών συμβούλων</a:t>
            </a:r>
            <a:r>
              <a:rPr kumimoji="0" lang="el-GR" sz="12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αλλά και των </a:t>
            </a:r>
            <a:r>
              <a:rPr kumimoji="0" lang="el-GR" sz="1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παραγωγών</a:t>
            </a:r>
            <a:r>
              <a:rPr kumimoji="0" lang="el-GR" sz="12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a:t>
            </a:r>
          </a:p>
          <a:p>
            <a:pPr marL="536575" marR="0" lvl="0" indent="-273050" algn="just" defTabSz="914400" rtl="0" eaLnBrk="1" fontAlgn="auto" latinLnBrk="0" hangingPunct="1">
              <a:lnSpc>
                <a:spcPct val="100000"/>
              </a:lnSpc>
              <a:spcBef>
                <a:spcPts val="400"/>
              </a:spcBef>
              <a:spcAft>
                <a:spcPts val="0"/>
              </a:spcAft>
              <a:buClr>
                <a:srgbClr val="FF0000"/>
              </a:buClr>
              <a:buSzPct val="68000"/>
              <a:buFont typeface="Wingdings 3"/>
              <a:buChar char=""/>
              <a:tabLst>
                <a:tab pos="536575" algn="l"/>
              </a:tabLst>
              <a:defRPr/>
            </a:pPr>
            <a:r>
              <a:rPr kumimoji="0" lang="el-GR" sz="1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Απαρίθμηση</a:t>
            </a:r>
            <a:r>
              <a:rPr kumimoji="0" lang="el-GR" sz="12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όλων των </a:t>
            </a:r>
            <a:r>
              <a:rPr kumimoji="0" lang="el-GR" sz="1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συνεργασιών</a:t>
            </a:r>
            <a:r>
              <a:rPr kumimoji="0" lang="el-GR" sz="12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μεταξύ των εμπλεκόμενων και των </a:t>
            </a:r>
            <a:r>
              <a:rPr kumimoji="0" lang="el-GR" sz="1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καλών πρακτικών</a:t>
            </a:r>
            <a:r>
              <a:rPr kumimoji="0" lang="el-GR" sz="12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που είχαν </a:t>
            </a:r>
            <a:r>
              <a:rPr kumimoji="0" lang="el-GR" sz="1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θετικά</a:t>
            </a:r>
            <a:r>
              <a:rPr kumimoji="0" lang="el-GR" sz="12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αποτελέσματα με απώτερο σκοπό την </a:t>
            </a:r>
            <a:r>
              <a:rPr kumimoji="0" lang="el-GR" sz="1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υιοθέτηση</a:t>
            </a:r>
            <a:r>
              <a:rPr kumimoji="0" lang="el-GR" sz="12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τους.</a:t>
            </a:r>
          </a:p>
          <a:p>
            <a:pPr marL="536575" marR="0" lvl="0" indent="-273050" algn="just" defTabSz="914400" rtl="0" eaLnBrk="1" fontAlgn="auto" latinLnBrk="0" hangingPunct="1">
              <a:lnSpc>
                <a:spcPct val="100000"/>
              </a:lnSpc>
              <a:spcBef>
                <a:spcPts val="400"/>
              </a:spcBef>
              <a:spcAft>
                <a:spcPts val="0"/>
              </a:spcAft>
              <a:buClr>
                <a:srgbClr val="FF0000"/>
              </a:buClr>
              <a:buSzPct val="68000"/>
              <a:buFont typeface="Wingdings 3"/>
              <a:buChar char=""/>
              <a:tabLst>
                <a:tab pos="536575" algn="l"/>
              </a:tabLst>
              <a:defRPr/>
            </a:pPr>
            <a:r>
              <a:rPr kumimoji="0" lang="el-GR" sz="1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Προσδιορισμό</a:t>
            </a:r>
            <a:r>
              <a:rPr kumimoji="0" lang="el-GR" sz="12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της υπάρχουσας κατάστασης του </a:t>
            </a:r>
            <a:r>
              <a:rPr kumimoji="0" lang="el-GR" sz="1200" b="1"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αγροδιατροφικού</a:t>
            </a:r>
            <a:r>
              <a:rPr kumimoji="0" lang="el-GR" sz="12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τομέα καθώς και των </a:t>
            </a:r>
            <a:r>
              <a:rPr kumimoji="0" lang="el-GR" sz="1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μελλοντικών αναγκών του.</a:t>
            </a:r>
            <a:endParaRPr lang="el-GR" sz="1200" dirty="0">
              <a:latin typeface="Times New Roman" pitchFamily="18" charset="0"/>
              <a:cs typeface="Times New Roman" pitchFamily="18" charset="0"/>
            </a:endParaRPr>
          </a:p>
          <a:p>
            <a:pPr>
              <a:buNone/>
            </a:pPr>
            <a:endParaRPr lang="el-GR" sz="1600" dirty="0"/>
          </a:p>
        </p:txBody>
      </p:sp>
      <p:sp>
        <p:nvSpPr>
          <p:cNvPr id="5" name="3 - Ορθογώνιο">
            <a:extLst>
              <a:ext uri="{FF2B5EF4-FFF2-40B4-BE49-F238E27FC236}">
                <a16:creationId xmlns:a16="http://schemas.microsoft.com/office/drawing/2014/main" id="{B551EE9E-F604-655E-9FAF-51126D929A22}"/>
              </a:ext>
            </a:extLst>
          </p:cNvPr>
          <p:cNvSpPr/>
          <p:nvPr/>
        </p:nvSpPr>
        <p:spPr>
          <a:xfrm>
            <a:off x="3131840" y="6309320"/>
            <a:ext cx="2255746" cy="369332"/>
          </a:xfrm>
          <a:prstGeom prst="rect">
            <a:avLst/>
          </a:prstGeom>
        </p:spPr>
        <p:txBody>
          <a:bodyPr wrap="none">
            <a:spAutoFit/>
          </a:bodyPr>
          <a:lstStyle/>
          <a:p>
            <a:r>
              <a:rPr lang="en-US" b="1" dirty="0"/>
              <a:t>www.minagric.gr</a:t>
            </a:r>
            <a:endParaRPr lang="el-GR" dirty="0"/>
          </a:p>
        </p:txBody>
      </p:sp>
      <p:pic>
        <p:nvPicPr>
          <p:cNvPr id="16386" name="Picture 2" descr="C:\Users\vtsagou\Pictures\Screenshots\Στιγμιότυπο οθόνης (66).png"/>
          <p:cNvPicPr>
            <a:picLocks noChangeAspect="1" noChangeArrowheads="1"/>
          </p:cNvPicPr>
          <p:nvPr/>
        </p:nvPicPr>
        <p:blipFill>
          <a:blip r:embed="rId2" cstate="print"/>
          <a:srcRect/>
          <a:stretch>
            <a:fillRect/>
          </a:stretch>
        </p:blipFill>
        <p:spPr bwMode="auto">
          <a:xfrm>
            <a:off x="3347864" y="4077072"/>
            <a:ext cx="2160240" cy="2115286"/>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0"/>
            <a:ext cx="8534400" cy="1157716"/>
          </a:xfrm>
        </p:spPr>
        <p:txBody>
          <a:bodyPr>
            <a:normAutofit fontScale="90000"/>
          </a:bodyPr>
          <a:lstStyle/>
          <a:p>
            <a:br>
              <a:rPr lang="el-GR" dirty="0"/>
            </a:br>
            <a:r>
              <a:rPr lang="el-GR" dirty="0"/>
              <a:t>Ενσωμάτωση του ΑΚΙ</a:t>
            </a:r>
            <a:r>
              <a:rPr lang="en-US" dirty="0"/>
              <a:t>S </a:t>
            </a:r>
            <a:r>
              <a:rPr lang="el-GR" dirty="0"/>
              <a:t> στην ΚΑΠ και στις Εθνικές Πολιτικές </a:t>
            </a:r>
          </a:p>
        </p:txBody>
      </p:sp>
      <p:sp>
        <p:nvSpPr>
          <p:cNvPr id="3" name="2 - Θέση περιεχομένου"/>
          <p:cNvSpPr>
            <a:spLocks noGrp="1"/>
          </p:cNvSpPr>
          <p:nvPr>
            <p:ph sz="quarter" idx="1"/>
          </p:nvPr>
        </p:nvSpPr>
        <p:spPr>
          <a:xfrm>
            <a:off x="301752" y="2132856"/>
            <a:ext cx="8503920" cy="2376264"/>
          </a:xfrm>
        </p:spPr>
        <p:txBody>
          <a:bodyPr>
            <a:normAutofit/>
          </a:bodyPr>
          <a:lstStyle/>
          <a:p>
            <a:pPr algn="just">
              <a:spcBef>
                <a:spcPts val="0"/>
              </a:spcBef>
              <a:spcAft>
                <a:spcPts val="600"/>
              </a:spcAft>
              <a:buClr>
                <a:srgbClr val="FF0000"/>
              </a:buClr>
              <a:buSzPct val="130000"/>
              <a:buFont typeface="Arial" panose="020B0604020202020204" pitchFamily="34" charset="0"/>
              <a:buChar char="•"/>
            </a:pPr>
            <a:r>
              <a:rPr lang="el-GR" sz="2400" dirty="0">
                <a:latin typeface="Times New Roman" pitchFamily="18" charset="0"/>
                <a:cs typeface="Times New Roman" pitchFamily="18" charset="0"/>
              </a:rPr>
              <a:t>Για το συντονισμό και τη συστηματική υποστήριξη αυτού του δικτύου φορέων και οργανισμών στο ΣΣ ΚΑΠ 2023-2027 (</a:t>
            </a:r>
            <a:r>
              <a:rPr lang="el-GR" sz="2400" i="1" dirty="0">
                <a:latin typeface="Times New Roman" pitchFamily="18" charset="0"/>
                <a:cs typeface="Times New Roman" pitchFamily="18" charset="0"/>
              </a:rPr>
              <a:t>Κεφάλαιο 8</a:t>
            </a:r>
            <a:r>
              <a:rPr lang="en-US" sz="2400" i="1" dirty="0">
                <a:latin typeface="Times New Roman" pitchFamily="18" charset="0"/>
                <a:cs typeface="Times New Roman" pitchFamily="18" charset="0"/>
              </a:rPr>
              <a:t>: </a:t>
            </a:r>
            <a:r>
              <a:rPr lang="el-GR" sz="2400" i="1" dirty="0">
                <a:latin typeface="Times New Roman" pitchFamily="18" charset="0"/>
                <a:cs typeface="Times New Roman" pitchFamily="18" charset="0"/>
              </a:rPr>
              <a:t>Εκσυγχρονισμός </a:t>
            </a:r>
            <a:r>
              <a:rPr lang="en-US" sz="2400" i="1" dirty="0">
                <a:latin typeface="Times New Roman" pitchFamily="18" charset="0"/>
                <a:cs typeface="Times New Roman" pitchFamily="18" charset="0"/>
              </a:rPr>
              <a:t>AKIS</a:t>
            </a:r>
            <a:r>
              <a:rPr lang="el-GR" sz="2400" i="1" dirty="0">
                <a:latin typeface="Times New Roman" pitchFamily="18" charset="0"/>
                <a:cs typeface="Times New Roman" pitchFamily="18" charset="0"/>
              </a:rPr>
              <a:t> &amp; Ψηφιοποίηση</a:t>
            </a:r>
            <a:r>
              <a:rPr lang="en-US" sz="2400" i="1" dirty="0">
                <a:latin typeface="Times New Roman" pitchFamily="18" charset="0"/>
                <a:cs typeface="Times New Roman" pitchFamily="18" charset="0"/>
              </a:rPr>
              <a:t>)</a:t>
            </a:r>
            <a:r>
              <a:rPr lang="en-US" sz="2400" dirty="0">
                <a:latin typeface="Times New Roman" pitchFamily="18" charset="0"/>
                <a:cs typeface="Times New Roman" pitchFamily="18" charset="0"/>
              </a:rPr>
              <a:t> </a:t>
            </a:r>
            <a:r>
              <a:rPr lang="el-GR" sz="2400" dirty="0">
                <a:latin typeface="Times New Roman" pitchFamily="18" charset="0"/>
                <a:cs typeface="Times New Roman" pitchFamily="18" charset="0"/>
              </a:rPr>
              <a:t> προβλέπεται η δημιουργία ενός συντονιστικού οργάνου που θα θέτει κατευθυντήριες γραμμές – </a:t>
            </a:r>
            <a:r>
              <a:rPr lang="el-GR" sz="2400" b="1" dirty="0">
                <a:latin typeface="Times New Roman" pitchFamily="18" charset="0"/>
                <a:cs typeface="Times New Roman" pitchFamily="18" charset="0"/>
              </a:rPr>
              <a:t>ΕΘΝΙΚΗ ΕΠΙΤΡΟΠΗ </a:t>
            </a:r>
            <a:r>
              <a:rPr lang="en-US" sz="2400" b="1" dirty="0">
                <a:latin typeface="Times New Roman" pitchFamily="18" charset="0"/>
                <a:cs typeface="Times New Roman" pitchFamily="18" charset="0"/>
              </a:rPr>
              <a:t>AKIS</a:t>
            </a:r>
            <a:r>
              <a:rPr lang="el-GR" sz="2400" b="1" dirty="0">
                <a:latin typeface="Times New Roman" pitchFamily="18" charset="0"/>
                <a:cs typeface="Times New Roman" pitchFamily="18" charset="0"/>
              </a:rPr>
              <a:t>.</a:t>
            </a:r>
            <a:r>
              <a:rPr lang="en-US" sz="2400" b="1" dirty="0">
                <a:latin typeface="Times New Roman" pitchFamily="18" charset="0"/>
                <a:cs typeface="Times New Roman" pitchFamily="18" charset="0"/>
              </a:rPr>
              <a:t> </a:t>
            </a:r>
            <a:endParaRPr lang="el-GR" sz="2400" dirty="0">
              <a:latin typeface="Times New Roman" pitchFamily="18" charset="0"/>
              <a:cs typeface="Times New Roman" pitchFamily="18" charset="0"/>
            </a:endParaRPr>
          </a:p>
          <a:p>
            <a:pPr>
              <a:buNone/>
            </a:pPr>
            <a:endParaRPr lang="el-GR" dirty="0"/>
          </a:p>
        </p:txBody>
      </p:sp>
      <p:sp>
        <p:nvSpPr>
          <p:cNvPr id="5" name="4 - Ορθογώνιο"/>
          <p:cNvSpPr/>
          <p:nvPr/>
        </p:nvSpPr>
        <p:spPr>
          <a:xfrm>
            <a:off x="3131840" y="6309320"/>
            <a:ext cx="2255746" cy="369332"/>
          </a:xfrm>
          <a:prstGeom prst="rect">
            <a:avLst/>
          </a:prstGeom>
        </p:spPr>
        <p:txBody>
          <a:bodyPr wrap="none">
            <a:spAutoFit/>
          </a:bodyPr>
          <a:lstStyle/>
          <a:p>
            <a:r>
              <a:rPr lang="en-US" b="1" dirty="0"/>
              <a:t>www.minagric.gr</a:t>
            </a:r>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08504" cy="1052736"/>
          </a:xfrm>
        </p:spPr>
        <p:txBody>
          <a:bodyPr>
            <a:noAutofit/>
          </a:bodyPr>
          <a:lstStyle/>
          <a:p>
            <a:r>
              <a:rPr lang="el-GR" sz="1800" b="1" dirty="0">
                <a:solidFill>
                  <a:schemeClr val="accent3"/>
                </a:solidFill>
                <a:latin typeface="Times New Roman" panose="02020603050405020304" pitchFamily="18" charset="0"/>
                <a:cs typeface="Times New Roman" pitchFamily="18" charset="0"/>
              </a:rPr>
              <a:t>Υπ’ αρ </a:t>
            </a:r>
            <a:r>
              <a:rPr lang="el-GR" sz="1800" b="1" dirty="0">
                <a:latin typeface="Times New Roman" panose="02020603050405020304" pitchFamily="18" charset="0"/>
                <a:cs typeface="Times New Roman" panose="02020603050405020304" pitchFamily="18" charset="0"/>
              </a:rPr>
              <a:t>357/199475/09.07.2024 Απόφαση του Υπουργού και του Υφυπουργού Αγροτικής Ανάπτυξης και Τροφίμων </a:t>
            </a:r>
            <a:r>
              <a:rPr lang="el-GR" sz="1800" b="1" dirty="0">
                <a:solidFill>
                  <a:schemeClr val="accent3"/>
                </a:solidFill>
                <a:latin typeface="Times New Roman" panose="02020603050405020304" pitchFamily="18" charset="0"/>
                <a:cs typeface="Times New Roman" pitchFamily="18" charset="0"/>
              </a:rPr>
              <a:t>«Σύσταση, Συγκρότηση και Λειτουργία Εθνικής Επιτροπής ΑΚΙ</a:t>
            </a:r>
            <a:r>
              <a:rPr lang="en-US" sz="1800" b="1" dirty="0">
                <a:solidFill>
                  <a:schemeClr val="accent3"/>
                </a:solidFill>
                <a:latin typeface="Times New Roman" panose="02020603050405020304" pitchFamily="18" charset="0"/>
                <a:cs typeface="Times New Roman" pitchFamily="18" charset="0"/>
              </a:rPr>
              <a:t>S</a:t>
            </a:r>
            <a:r>
              <a:rPr lang="el-GR" sz="1800" b="1" dirty="0">
                <a:solidFill>
                  <a:schemeClr val="accent3"/>
                </a:solidFill>
                <a:latin typeface="Times New Roman" panose="02020603050405020304" pitchFamily="18" charset="0"/>
                <a:cs typeface="Times New Roman" pitchFamily="18" charset="0"/>
              </a:rPr>
              <a:t> (Σύστημα Γεωργικής Γνώσης και Καινοτομίας)»</a:t>
            </a:r>
            <a:r>
              <a:rPr lang="el-GR" sz="1800" b="1" dirty="0">
                <a:latin typeface="Times New Roman" panose="02020603050405020304" pitchFamily="18" charset="0"/>
                <a:cs typeface="Times New Roman" panose="02020603050405020304" pitchFamily="18" charset="0"/>
              </a:rPr>
              <a:t> (Β΄4081)</a:t>
            </a:r>
            <a:endParaRPr lang="el-GR" sz="1800" b="1" dirty="0">
              <a:solidFill>
                <a:schemeClr val="accent3"/>
              </a:solidFill>
              <a:latin typeface="Times New Roman" panose="02020603050405020304" pitchFamily="18" charset="0"/>
              <a:cs typeface="Times New Roman" pitchFamily="18" charset="0"/>
            </a:endParaRPr>
          </a:p>
        </p:txBody>
      </p:sp>
      <p:sp>
        <p:nvSpPr>
          <p:cNvPr id="4" name="3 - Υπότιτλος"/>
          <p:cNvSpPr>
            <a:spLocks noGrp="1"/>
          </p:cNvSpPr>
          <p:nvPr>
            <p:ph type="subTitle" idx="4294967295"/>
          </p:nvPr>
        </p:nvSpPr>
        <p:spPr>
          <a:xfrm>
            <a:off x="161764" y="1600870"/>
            <a:ext cx="8784976" cy="5257130"/>
          </a:xfrm>
        </p:spPr>
        <p:txBody>
          <a:bodyPr>
            <a:normAutofit/>
          </a:bodyPr>
          <a:lstStyle/>
          <a:p>
            <a:pPr algn="just">
              <a:buClr>
                <a:schemeClr val="accent3">
                  <a:lumMod val="75000"/>
                </a:schemeClr>
              </a:buClr>
              <a:buSzPct val="100000"/>
              <a:buFont typeface="Arial" pitchFamily="34" charset="0"/>
              <a:buChar char="•"/>
            </a:pPr>
            <a:endParaRPr lang="el-GR" b="0" cap="none" spc="0" dirty="0">
              <a:latin typeface="Times New Roman" pitchFamily="18" charset="0"/>
              <a:cs typeface="Times New Roman" pitchFamily="18" charset="0"/>
            </a:endParaRPr>
          </a:p>
          <a:p>
            <a:pPr algn="just">
              <a:spcBef>
                <a:spcPts val="0"/>
              </a:spcBef>
              <a:spcAft>
                <a:spcPts val="600"/>
              </a:spcAft>
              <a:buClr>
                <a:srgbClr val="FF0000"/>
              </a:buClr>
              <a:buSzPct val="130000"/>
              <a:buFont typeface="Arial" panose="020B0604020202020204" pitchFamily="34" charset="0"/>
              <a:buChar char="•"/>
            </a:pPr>
            <a:r>
              <a:rPr lang="el-GR" sz="1600" b="0" cap="none" spc="0" dirty="0">
                <a:latin typeface="Times New Roman" pitchFamily="18" charset="0"/>
                <a:cs typeface="Times New Roman" pitchFamily="18" charset="0"/>
              </a:rPr>
              <a:t>Στο Υπουργείο Αγροτικής Ανάπτυξης και Τροφίμων (ΥΠΑΑΤ) </a:t>
            </a:r>
            <a:r>
              <a:rPr lang="el-GR" sz="1600" dirty="0">
                <a:latin typeface="Times New Roman" pitchFamily="18" charset="0"/>
                <a:cs typeface="Times New Roman" pitchFamily="18" charset="0"/>
              </a:rPr>
              <a:t>λειτουργεί</a:t>
            </a:r>
            <a:r>
              <a:rPr lang="el-GR" sz="1600" b="1" cap="none" spc="0" dirty="0">
                <a:latin typeface="Times New Roman" pitchFamily="18" charset="0"/>
                <a:cs typeface="Times New Roman" pitchFamily="18" charset="0"/>
              </a:rPr>
              <a:t> συλλογικό συμβουλευτικό και γνωμοδοτικό όργανο με την επωνυμία «Εθνική Επιτροπή ΑΚΙ</a:t>
            </a:r>
            <a:r>
              <a:rPr lang="en-US" sz="1600" b="1" cap="none" spc="0" dirty="0">
                <a:latin typeface="Times New Roman" pitchFamily="18" charset="0"/>
                <a:cs typeface="Times New Roman" pitchFamily="18" charset="0"/>
              </a:rPr>
              <a:t>S</a:t>
            </a:r>
            <a:r>
              <a:rPr lang="el-GR" sz="1600" b="1" cap="none" spc="0" dirty="0">
                <a:latin typeface="Times New Roman" pitchFamily="18" charset="0"/>
                <a:cs typeface="Times New Roman" pitchFamily="18" charset="0"/>
              </a:rPr>
              <a:t> (</a:t>
            </a:r>
            <a:r>
              <a:rPr lang="en-US" sz="1600" b="1" cap="none" spc="0" dirty="0">
                <a:latin typeface="Times New Roman" pitchFamily="18" charset="0"/>
                <a:cs typeface="Times New Roman" pitchFamily="18" charset="0"/>
              </a:rPr>
              <a:t>EE</a:t>
            </a:r>
            <a:r>
              <a:rPr lang="el-GR" sz="1600" b="1" cap="none" spc="0" dirty="0">
                <a:latin typeface="Times New Roman" pitchFamily="18" charset="0"/>
                <a:cs typeface="Times New Roman" pitchFamily="18" charset="0"/>
              </a:rPr>
              <a:t> </a:t>
            </a:r>
            <a:r>
              <a:rPr lang="en-US" sz="1600" b="1" cap="none" spc="0" dirty="0">
                <a:latin typeface="Times New Roman" pitchFamily="18" charset="0"/>
                <a:cs typeface="Times New Roman" pitchFamily="18" charset="0"/>
              </a:rPr>
              <a:t>AKIS</a:t>
            </a:r>
            <a:r>
              <a:rPr lang="el-GR" sz="1600" b="1" cap="none" spc="0" dirty="0">
                <a:latin typeface="Times New Roman" pitchFamily="18" charset="0"/>
                <a:cs typeface="Times New Roman" pitchFamily="18" charset="0"/>
              </a:rPr>
              <a:t>)».</a:t>
            </a:r>
            <a:endParaRPr lang="en-US" sz="1600" b="1" cap="none" spc="0" dirty="0">
              <a:latin typeface="Times New Roman" pitchFamily="18" charset="0"/>
              <a:cs typeface="Times New Roman" pitchFamily="18" charset="0"/>
            </a:endParaRPr>
          </a:p>
          <a:p>
            <a:pPr lvl="0" algn="just">
              <a:spcBef>
                <a:spcPts val="0"/>
              </a:spcBef>
              <a:spcAft>
                <a:spcPts val="600"/>
              </a:spcAft>
              <a:buClr>
                <a:srgbClr val="FF0000"/>
              </a:buClr>
              <a:buSzPct val="130000"/>
              <a:buFont typeface="Arial" panose="020B0604020202020204" pitchFamily="34" charset="0"/>
              <a:buChar char="•"/>
            </a:pPr>
            <a:r>
              <a:rPr lang="el-GR" sz="1600" b="0" cap="none" spc="0" dirty="0">
                <a:latin typeface="Times New Roman" pitchFamily="18" charset="0"/>
                <a:cs typeface="Times New Roman" pitchFamily="18" charset="0"/>
              </a:rPr>
              <a:t> Η ΕΕ Α</a:t>
            </a:r>
            <a:r>
              <a:rPr lang="en-US" sz="1600" b="0" cap="none" spc="0" dirty="0">
                <a:latin typeface="Times New Roman" pitchFamily="18" charset="0"/>
                <a:cs typeface="Times New Roman" pitchFamily="18" charset="0"/>
              </a:rPr>
              <a:t>KIS</a:t>
            </a:r>
            <a:r>
              <a:rPr lang="el-GR" sz="1600" b="0" cap="none" spc="0" dirty="0">
                <a:latin typeface="Times New Roman" pitchFamily="18" charset="0"/>
                <a:cs typeface="Times New Roman" pitchFamily="18" charset="0"/>
              </a:rPr>
              <a:t> </a:t>
            </a:r>
            <a:r>
              <a:rPr lang="el-GR" sz="1600" b="1" cap="none" spc="0" dirty="0">
                <a:latin typeface="Times New Roman" pitchFamily="18" charset="0"/>
                <a:cs typeface="Times New Roman" pitchFamily="18" charset="0"/>
              </a:rPr>
              <a:t>υπάγεται και αναφέρεται απευθείας στον αρμόδιο, κατ’ ανάθεση των σχετικών αρμοδιοτήτων, Υπουργό</a:t>
            </a:r>
            <a:r>
              <a:rPr lang="en-US" sz="1600" b="1" cap="none" spc="0" dirty="0">
                <a:latin typeface="Times New Roman" pitchFamily="18" charset="0"/>
                <a:cs typeface="Times New Roman" pitchFamily="18" charset="0"/>
              </a:rPr>
              <a:t>.</a:t>
            </a:r>
            <a:endParaRPr lang="el-GR" sz="1600" b="1" cap="none" spc="0" dirty="0">
              <a:latin typeface="Times New Roman" pitchFamily="18" charset="0"/>
              <a:cs typeface="Times New Roman" pitchFamily="18" charset="0"/>
            </a:endParaRPr>
          </a:p>
          <a:p>
            <a:pPr lvl="0" algn="just">
              <a:spcBef>
                <a:spcPts val="0"/>
              </a:spcBef>
              <a:spcAft>
                <a:spcPts val="600"/>
              </a:spcAft>
              <a:buClr>
                <a:srgbClr val="FF0000"/>
              </a:buClr>
              <a:buSzPct val="130000"/>
              <a:buFont typeface="Arial" panose="020B0604020202020204" pitchFamily="34" charset="0"/>
              <a:buChar char="•"/>
            </a:pPr>
            <a:endParaRPr lang="en-US" sz="1600" b="1" cap="none" spc="0" dirty="0">
              <a:latin typeface="Times New Roman" pitchFamily="18" charset="0"/>
              <a:cs typeface="Times New Roman" pitchFamily="18" charset="0"/>
            </a:endParaRPr>
          </a:p>
          <a:p>
            <a:pPr algn="just">
              <a:spcBef>
                <a:spcPts val="0"/>
              </a:spcBef>
              <a:spcAft>
                <a:spcPts val="600"/>
              </a:spcAft>
              <a:buClr>
                <a:srgbClr val="FF0000"/>
              </a:buClr>
              <a:buSzPct val="130000"/>
              <a:buFont typeface="Arial" panose="020B0604020202020204" pitchFamily="34" charset="0"/>
              <a:buChar char="•"/>
            </a:pPr>
            <a:r>
              <a:rPr lang="el-GR" sz="1600" b="1" cap="none" spc="0" dirty="0">
                <a:latin typeface="Times New Roman" pitchFamily="18" charset="0"/>
                <a:cs typeface="Times New Roman" pitchFamily="18" charset="0"/>
              </a:rPr>
              <a:t>Σκοπός της Επιτροπής </a:t>
            </a:r>
            <a:r>
              <a:rPr lang="el-GR" sz="1600" b="0" cap="none" spc="0" dirty="0">
                <a:latin typeface="Times New Roman" pitchFamily="18" charset="0"/>
                <a:cs typeface="Times New Roman" pitchFamily="18" charset="0"/>
              </a:rPr>
              <a:t>είναι </a:t>
            </a:r>
            <a:r>
              <a:rPr lang="el-GR" sz="1600" b="1" cap="none" spc="0" dirty="0">
                <a:latin typeface="Times New Roman" pitchFamily="18" charset="0"/>
                <a:cs typeface="Times New Roman" pitchFamily="18" charset="0"/>
              </a:rPr>
              <a:t>η τεχνοκρατική υποστήριξη του έργου του αρμόδιου Υπουργού στο σχεδιασμό και την άσκηση της εθνικής στρατηγικής σε θέματα έρευνας, καινοτομίας, κατάρτισης και εκπαίδευσης</a:t>
            </a:r>
            <a:r>
              <a:rPr lang="el-GR" sz="1600" b="0" cap="none" spc="0" dirty="0">
                <a:latin typeface="Times New Roman" pitchFamily="18" charset="0"/>
                <a:cs typeface="Times New Roman" pitchFamily="18" charset="0"/>
              </a:rPr>
              <a:t> στον </a:t>
            </a:r>
            <a:r>
              <a:rPr lang="el-GR" sz="1600" b="0" cap="none" spc="0" dirty="0" err="1">
                <a:latin typeface="Times New Roman" pitchFamily="18" charset="0"/>
                <a:cs typeface="Times New Roman" pitchFamily="18" charset="0"/>
              </a:rPr>
              <a:t>αγροδιατροφικό</a:t>
            </a:r>
            <a:r>
              <a:rPr lang="el-GR" sz="1600" b="0" cap="none" spc="0" dirty="0">
                <a:latin typeface="Times New Roman" pitchFamily="18" charset="0"/>
                <a:cs typeface="Times New Roman" pitchFamily="18" charset="0"/>
              </a:rPr>
              <a:t> τομέα. </a:t>
            </a:r>
            <a:endParaRPr lang="en-US" sz="1600" b="0" cap="none" spc="0" dirty="0">
              <a:latin typeface="Times New Roman" pitchFamily="18" charset="0"/>
              <a:cs typeface="Times New Roman" pitchFamily="18" charset="0"/>
            </a:endParaRPr>
          </a:p>
          <a:p>
            <a:pPr lvl="0" algn="just">
              <a:spcBef>
                <a:spcPts val="0"/>
              </a:spcBef>
              <a:spcAft>
                <a:spcPts val="600"/>
              </a:spcAft>
              <a:buClr>
                <a:srgbClr val="FF0000"/>
              </a:buClr>
              <a:buSzPct val="130000"/>
              <a:buFont typeface="Arial" panose="020B0604020202020204" pitchFamily="34" charset="0"/>
              <a:buChar char="•"/>
            </a:pPr>
            <a:r>
              <a:rPr lang="el-GR" sz="1600" dirty="0">
                <a:latin typeface="Times New Roman" pitchFamily="18" charset="0"/>
                <a:cs typeface="Times New Roman" pitchFamily="18" charset="0"/>
              </a:rPr>
              <a:t>Έχει επιτελικό ρόλο και θέτει </a:t>
            </a:r>
            <a:r>
              <a:rPr lang="el-GR" sz="1600" cap="none" spc="0" dirty="0">
                <a:latin typeface="Times New Roman" pitchFamily="18" charset="0"/>
                <a:cs typeface="Times New Roman" pitchFamily="18" charset="0"/>
              </a:rPr>
              <a:t>στόχους και κατευθύνσεις στο πλαίσιο της </a:t>
            </a:r>
            <a:r>
              <a:rPr lang="el-GR" sz="1600" cap="none" spc="0" dirty="0" err="1">
                <a:latin typeface="Times New Roman" pitchFamily="18" charset="0"/>
                <a:cs typeface="Times New Roman" pitchFamily="18" charset="0"/>
              </a:rPr>
              <a:t>ενωσιακής</a:t>
            </a:r>
            <a:r>
              <a:rPr lang="el-GR" sz="1600" cap="none" spc="0" dirty="0">
                <a:latin typeface="Times New Roman" pitchFamily="18" charset="0"/>
                <a:cs typeface="Times New Roman" pitchFamily="18" charset="0"/>
              </a:rPr>
              <a:t> νομοθεσίας και των εθνικών προγραμματικών κειμένων των κρατών-μελών</a:t>
            </a:r>
            <a:r>
              <a:rPr lang="el-GR" sz="1600" dirty="0">
                <a:latin typeface="Times New Roman" pitchFamily="18" charset="0"/>
                <a:cs typeface="Times New Roman" pitchFamily="18" charset="0"/>
              </a:rPr>
              <a:t>, κύρια ως προς το περιεχόμενο των γεωργικών συμβουλών και των προγραμμάτων εκπαίδευσης/κατάρτισης.</a:t>
            </a:r>
          </a:p>
        </p:txBody>
      </p:sp>
      <p:sp>
        <p:nvSpPr>
          <p:cNvPr id="5" name="4 - Ορθογώνιο"/>
          <p:cNvSpPr/>
          <p:nvPr/>
        </p:nvSpPr>
        <p:spPr>
          <a:xfrm>
            <a:off x="3275856" y="6309320"/>
            <a:ext cx="2255746" cy="369332"/>
          </a:xfrm>
          <a:prstGeom prst="rect">
            <a:avLst/>
          </a:prstGeom>
        </p:spPr>
        <p:txBody>
          <a:bodyPr wrap="none">
            <a:spAutoFit/>
          </a:bodyPr>
          <a:lstStyle/>
          <a:p>
            <a:r>
              <a:rPr lang="en-US" b="1" dirty="0"/>
              <a:t>www.minagric.gr</a:t>
            </a: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a:solidFill>
                  <a:schemeClr val="accent3">
                    <a:lumMod val="75000"/>
                  </a:schemeClr>
                </a:solidFill>
                <a:latin typeface="Times New Roman" pitchFamily="18" charset="0"/>
                <a:cs typeface="Times New Roman" pitchFamily="18" charset="0"/>
              </a:rPr>
              <a:t>ΚΑΘΗΚΟΝΤΑ ΤΗΣ ΕΕ </a:t>
            </a:r>
            <a:r>
              <a:rPr lang="en-US" sz="2400" b="1" dirty="0">
                <a:solidFill>
                  <a:schemeClr val="accent3">
                    <a:lumMod val="75000"/>
                  </a:schemeClr>
                </a:solidFill>
                <a:latin typeface="Times New Roman" pitchFamily="18" charset="0"/>
                <a:cs typeface="Times New Roman" pitchFamily="18" charset="0"/>
              </a:rPr>
              <a:t>AKIS</a:t>
            </a:r>
            <a:r>
              <a:rPr lang="el-GR" sz="2400" b="1" dirty="0">
                <a:solidFill>
                  <a:schemeClr val="accent3">
                    <a:lumMod val="75000"/>
                  </a:schemeClr>
                </a:solidFill>
                <a:latin typeface="Times New Roman" pitchFamily="18" charset="0"/>
                <a:cs typeface="Times New Roman" pitchFamily="18" charset="0"/>
              </a:rPr>
              <a:t> (1)</a:t>
            </a:r>
            <a:endParaRPr lang="el-GR" sz="2400" dirty="0">
              <a:solidFill>
                <a:schemeClr val="accent3">
                  <a:lumMod val="75000"/>
                </a:schemeClr>
              </a:solidFill>
              <a:latin typeface="Times New Roman" pitchFamily="18" charset="0"/>
              <a:cs typeface="Times New Roman" pitchFamily="18" charset="0"/>
            </a:endParaRPr>
          </a:p>
        </p:txBody>
      </p:sp>
      <p:sp>
        <p:nvSpPr>
          <p:cNvPr id="3" name="2 - Θέση περιεχομένου"/>
          <p:cNvSpPr>
            <a:spLocks noGrp="1"/>
          </p:cNvSpPr>
          <p:nvPr>
            <p:ph sz="quarter" idx="4294967295"/>
          </p:nvPr>
        </p:nvSpPr>
        <p:spPr>
          <a:xfrm>
            <a:off x="179512" y="1628800"/>
            <a:ext cx="8784976" cy="5229200"/>
          </a:xfrm>
        </p:spPr>
        <p:txBody>
          <a:bodyPr>
            <a:normAutofit/>
          </a:bodyPr>
          <a:lstStyle/>
          <a:p>
            <a:pPr lvl="0" algn="just">
              <a:lnSpc>
                <a:spcPct val="120000"/>
              </a:lnSpc>
              <a:buClr>
                <a:srgbClr val="C00000"/>
              </a:buClr>
              <a:buFont typeface="Wingdings" pitchFamily="2" charset="2"/>
              <a:buChar char="Ø"/>
            </a:pPr>
            <a:r>
              <a:rPr lang="el-GR" sz="1600" b="1" dirty="0">
                <a:latin typeface="Times New Roman" pitchFamily="18" charset="0"/>
                <a:cs typeface="Times New Roman" pitchFamily="18" charset="0"/>
              </a:rPr>
              <a:t>Συλλέγει πληροφορίες από όλους τους φορείς του </a:t>
            </a:r>
            <a:r>
              <a:rPr lang="en-US" sz="1600" b="1" dirty="0">
                <a:latin typeface="Times New Roman" pitchFamily="18" charset="0"/>
                <a:cs typeface="Times New Roman" pitchFamily="18" charset="0"/>
              </a:rPr>
              <a:t>AKIS</a:t>
            </a:r>
            <a:r>
              <a:rPr lang="el-GR" sz="1600" b="1" dirty="0">
                <a:latin typeface="Times New Roman" pitchFamily="18" charset="0"/>
                <a:cs typeface="Times New Roman" pitchFamily="18" charset="0"/>
              </a:rPr>
              <a:t> σε εθνικό επίπεδο </a:t>
            </a:r>
            <a:r>
              <a:rPr lang="el-GR" sz="1600" dirty="0">
                <a:latin typeface="Times New Roman" pitchFamily="18" charset="0"/>
                <a:cs typeface="Times New Roman" pitchFamily="18" charset="0"/>
              </a:rPr>
              <a:t>σχετικά με την έρευνα, την καινοτομία, την εκπαίδευση και την κατάρτιση, με ιδιαίτερη έμφαση στις γεωργικές συμβουλές, </a:t>
            </a:r>
          </a:p>
          <a:p>
            <a:pPr lvl="0" algn="just">
              <a:lnSpc>
                <a:spcPct val="120000"/>
              </a:lnSpc>
              <a:buClr>
                <a:srgbClr val="C00000"/>
              </a:buClr>
              <a:buFont typeface="Wingdings" pitchFamily="2" charset="2"/>
              <a:buChar char="Ø"/>
            </a:pPr>
            <a:r>
              <a:rPr lang="el-GR" sz="1600" b="1" dirty="0">
                <a:latin typeface="Times New Roman" pitchFamily="18" charset="0"/>
                <a:cs typeface="Times New Roman" pitchFamily="18" charset="0"/>
              </a:rPr>
              <a:t>Καταγράφει τα υπάρχοντα δίκτυα ανταλλαγής και μεταφοράς τεχνογνωσίας και τα ενσωματώνει στο </a:t>
            </a:r>
            <a:r>
              <a:rPr lang="en-US" sz="1600" b="1" dirty="0">
                <a:latin typeface="Times New Roman" pitchFamily="18" charset="0"/>
                <a:cs typeface="Times New Roman" pitchFamily="18" charset="0"/>
              </a:rPr>
              <a:t>AKIS</a:t>
            </a:r>
            <a:r>
              <a:rPr lang="el-GR" sz="1600" b="1" dirty="0">
                <a:latin typeface="Times New Roman" pitchFamily="18" charset="0"/>
                <a:cs typeface="Times New Roman" pitchFamily="18" charset="0"/>
              </a:rPr>
              <a:t>,</a:t>
            </a:r>
          </a:p>
          <a:p>
            <a:pPr lvl="0" algn="just">
              <a:lnSpc>
                <a:spcPct val="120000"/>
              </a:lnSpc>
              <a:buClr>
                <a:srgbClr val="C00000"/>
              </a:buClr>
              <a:buFont typeface="Wingdings" pitchFamily="2" charset="2"/>
              <a:buChar char="Ø"/>
            </a:pPr>
            <a:r>
              <a:rPr lang="el-GR" sz="1600" b="1" dirty="0">
                <a:latin typeface="Times New Roman" pitchFamily="18" charset="0"/>
                <a:cs typeface="Times New Roman" pitchFamily="18" charset="0"/>
              </a:rPr>
              <a:t>Καταγράφει τα εμπόδια και τα προβλήματα στο πεδίο της εκπαίδευσης και κατάρτισης των </a:t>
            </a:r>
            <a:r>
              <a:rPr lang="el-GR" sz="1600" dirty="0">
                <a:latin typeface="Times New Roman" pitchFamily="18" charset="0"/>
                <a:cs typeface="Times New Roman" pitchFamily="18" charset="0"/>
              </a:rPr>
              <a:t>γεωργικών συμβούλων και των αγροτών, της έρευνας και της καινοτομίας, από διάφορους φορείς του ΑΚΙ</a:t>
            </a:r>
            <a:r>
              <a:rPr lang="en-US" sz="1600" dirty="0">
                <a:latin typeface="Times New Roman" pitchFamily="18" charset="0"/>
                <a:cs typeface="Times New Roman" pitchFamily="18" charset="0"/>
              </a:rPr>
              <a:t>S</a:t>
            </a:r>
            <a:r>
              <a:rPr lang="el-GR" sz="1600" dirty="0">
                <a:latin typeface="Times New Roman" pitchFamily="18" charset="0"/>
                <a:cs typeface="Times New Roman" pitchFamily="18" charset="0"/>
              </a:rPr>
              <a:t> στην Ελλάδα και ιδιαίτερα όσων λειτουργούν στο πλαίσιο της ΚΑΠ και προτείνει πιθανές λύσεις,</a:t>
            </a:r>
          </a:p>
          <a:p>
            <a:pPr algn="just">
              <a:lnSpc>
                <a:spcPct val="120000"/>
              </a:lnSpc>
              <a:buClr>
                <a:srgbClr val="C00000"/>
              </a:buClr>
              <a:buFont typeface="Wingdings" pitchFamily="2" charset="2"/>
              <a:buChar char="Ø"/>
            </a:pPr>
            <a:r>
              <a:rPr lang="el-GR" sz="1600" b="1" dirty="0">
                <a:latin typeface="Times New Roman" pitchFamily="18" charset="0"/>
                <a:cs typeface="Times New Roman" pitchFamily="18" charset="0"/>
              </a:rPr>
              <a:t>Καταγράφει τις καλές πρακτικές και τις επιτυχημένες περιπτώσεις </a:t>
            </a:r>
            <a:r>
              <a:rPr lang="el-GR" sz="1600" dirty="0">
                <a:latin typeface="Times New Roman" pitchFamily="18" charset="0"/>
                <a:cs typeface="Times New Roman" pitchFamily="18" charset="0"/>
              </a:rPr>
              <a:t>α) όπου μετά από μια αναγνωρισμένη εκπαίδευση/κατάρτιση, θα επιτευχθεί μια κοινωνία συμβούλων, ικανή να καλύψει τις διαφορετικών ειδικοτήτων ανάγκες του αγροτικού κόσμου και β) στον τομέα της έρευνας και καινοτομίας,</a:t>
            </a:r>
          </a:p>
          <a:p>
            <a:pPr algn="just">
              <a:lnSpc>
                <a:spcPct val="120000"/>
              </a:lnSpc>
              <a:buClr>
                <a:srgbClr val="C00000"/>
              </a:buClr>
              <a:buFont typeface="Wingdings" pitchFamily="2" charset="2"/>
              <a:buChar char="Ø"/>
            </a:pPr>
            <a:r>
              <a:rPr lang="el-GR" sz="1600" b="1" dirty="0">
                <a:latin typeface="Times New Roman" pitchFamily="18" charset="0"/>
                <a:cs typeface="Times New Roman" pitchFamily="18" charset="0"/>
              </a:rPr>
              <a:t>Συνεργάζεται με το συντονιστικό όργανο ΑΚΙ</a:t>
            </a:r>
            <a:r>
              <a:rPr lang="en-US" sz="1600" b="1" dirty="0">
                <a:latin typeface="Times New Roman" pitchFamily="18" charset="0"/>
                <a:cs typeface="Times New Roman" pitchFamily="18" charset="0"/>
              </a:rPr>
              <a:t>S</a:t>
            </a:r>
            <a:r>
              <a:rPr lang="el-GR" sz="1600" b="1" dirty="0">
                <a:latin typeface="Times New Roman" pitchFamily="18" charset="0"/>
                <a:cs typeface="Times New Roman" pitchFamily="18" charset="0"/>
              </a:rPr>
              <a:t> και το Εθνικό Δίκτυο ΚΑΠ,</a:t>
            </a:r>
          </a:p>
          <a:p>
            <a:pPr lvl="0" algn="just">
              <a:lnSpc>
                <a:spcPct val="120000"/>
              </a:lnSpc>
              <a:buClr>
                <a:srgbClr val="C00000"/>
              </a:buClr>
              <a:buFont typeface="Wingdings" pitchFamily="2" charset="2"/>
              <a:buChar char="Ø"/>
            </a:pPr>
            <a:endParaRPr lang="el-GR" sz="1800" dirty="0">
              <a:latin typeface="Times New Roman" pitchFamily="18" charset="0"/>
              <a:cs typeface="Times New Roman" pitchFamily="18" charset="0"/>
            </a:endParaRPr>
          </a:p>
        </p:txBody>
      </p:sp>
      <p:sp>
        <p:nvSpPr>
          <p:cNvPr id="4" name="3 - Ορθογώνιο"/>
          <p:cNvSpPr/>
          <p:nvPr/>
        </p:nvSpPr>
        <p:spPr>
          <a:xfrm>
            <a:off x="3275856" y="6309320"/>
            <a:ext cx="2255746" cy="369332"/>
          </a:xfrm>
          <a:prstGeom prst="rect">
            <a:avLst/>
          </a:prstGeom>
        </p:spPr>
        <p:txBody>
          <a:bodyPr wrap="none">
            <a:spAutoFit/>
          </a:bodyPr>
          <a:lstStyle/>
          <a:p>
            <a:r>
              <a:rPr lang="en-US" b="1" dirty="0"/>
              <a:t>www.minagric.gr</a:t>
            </a:r>
            <a:endParaRPr lang="el-GR" dirty="0"/>
          </a:p>
        </p:txBody>
      </p:sp>
    </p:spTree>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a:solidFill>
                  <a:schemeClr val="accent3"/>
                </a:solidFill>
                <a:latin typeface="Times New Roman" pitchFamily="18" charset="0"/>
                <a:cs typeface="Times New Roman" pitchFamily="18" charset="0"/>
              </a:rPr>
              <a:t>ΚΑΘΗΚΟΝΤΑ ΤΗΣ ΕΕ Α</a:t>
            </a:r>
            <a:r>
              <a:rPr lang="en-US" sz="2400" b="1" dirty="0">
                <a:solidFill>
                  <a:schemeClr val="accent3"/>
                </a:solidFill>
                <a:latin typeface="Times New Roman" pitchFamily="18" charset="0"/>
                <a:cs typeface="Times New Roman" pitchFamily="18" charset="0"/>
              </a:rPr>
              <a:t>KIS</a:t>
            </a:r>
            <a:r>
              <a:rPr lang="el-GR" sz="2400" b="1" dirty="0">
                <a:solidFill>
                  <a:schemeClr val="accent3"/>
                </a:solidFill>
                <a:latin typeface="Times New Roman" pitchFamily="18" charset="0"/>
                <a:cs typeface="Times New Roman" pitchFamily="18" charset="0"/>
              </a:rPr>
              <a:t> (2)</a:t>
            </a:r>
            <a:endParaRPr lang="el-GR" sz="2400" dirty="0">
              <a:solidFill>
                <a:schemeClr val="accent3"/>
              </a:solidFill>
            </a:endParaRPr>
          </a:p>
        </p:txBody>
      </p:sp>
      <p:sp>
        <p:nvSpPr>
          <p:cNvPr id="3" name="2 - Θέση περιεχομένου"/>
          <p:cNvSpPr>
            <a:spLocks noGrp="1"/>
          </p:cNvSpPr>
          <p:nvPr>
            <p:ph sz="quarter" idx="1"/>
          </p:nvPr>
        </p:nvSpPr>
        <p:spPr>
          <a:xfrm>
            <a:off x="179512" y="1268760"/>
            <a:ext cx="8784976" cy="5112568"/>
          </a:xfrm>
        </p:spPr>
        <p:txBody>
          <a:bodyPr>
            <a:normAutofit/>
          </a:bodyPr>
          <a:lstStyle/>
          <a:p>
            <a:pPr algn="just">
              <a:lnSpc>
                <a:spcPct val="120000"/>
              </a:lnSpc>
              <a:buClr>
                <a:srgbClr val="C00000"/>
              </a:buClr>
              <a:buFont typeface="Wingdings" pitchFamily="2" charset="2"/>
              <a:buChar char="Ø"/>
            </a:pPr>
            <a:r>
              <a:rPr lang="el-GR" sz="1600" b="1" dirty="0">
                <a:latin typeface="Times New Roman" pitchFamily="18" charset="0"/>
                <a:cs typeface="Times New Roman" pitchFamily="18" charset="0"/>
              </a:rPr>
              <a:t>Καταγράφει α) το ρόλο των σημαντικών φορέων στο ΑΚΙ</a:t>
            </a:r>
            <a:r>
              <a:rPr lang="en-US" sz="1600" b="1" dirty="0">
                <a:latin typeface="Times New Roman" pitchFamily="18" charset="0"/>
                <a:cs typeface="Times New Roman" pitchFamily="18" charset="0"/>
              </a:rPr>
              <a:t>S </a:t>
            </a:r>
            <a:r>
              <a:rPr lang="el-GR" sz="1600" dirty="0">
                <a:latin typeface="Times New Roman" pitchFamily="18" charset="0"/>
                <a:cs typeface="Times New Roman" pitchFamily="18" charset="0"/>
              </a:rPr>
              <a:t>σε θέματα σχετικά με την έρευνα, την καινοτομία, την εκπαίδευση και την κατάρτιση, με ιδιαίτερη έμφαση στις γεωργικές συμβουλές, και β) πιθανούς τρόπους στήριξής τους θεσμικά,</a:t>
            </a:r>
          </a:p>
          <a:p>
            <a:pPr lvl="0" algn="just">
              <a:lnSpc>
                <a:spcPct val="120000"/>
              </a:lnSpc>
              <a:buClr>
                <a:srgbClr val="C00000"/>
              </a:buClr>
              <a:buFont typeface="Wingdings" pitchFamily="2" charset="2"/>
              <a:buChar char="Ø"/>
            </a:pPr>
            <a:r>
              <a:rPr lang="el-GR" sz="1600" b="1" dirty="0">
                <a:latin typeface="Times New Roman" pitchFamily="18" charset="0"/>
                <a:cs typeface="Times New Roman" pitchFamily="18" charset="0"/>
              </a:rPr>
              <a:t>Συντονίζει τον διοικητικό μηχανισμό του ΑΚΙ</a:t>
            </a:r>
            <a:r>
              <a:rPr lang="en-US" sz="1600" b="1" dirty="0">
                <a:latin typeface="Times New Roman" pitchFamily="18" charset="0"/>
                <a:cs typeface="Times New Roman" pitchFamily="18" charset="0"/>
              </a:rPr>
              <a:t>S</a:t>
            </a:r>
            <a:r>
              <a:rPr lang="el-GR" sz="1600" b="1" dirty="0">
                <a:latin typeface="Times New Roman" pitchFamily="18" charset="0"/>
                <a:cs typeface="Times New Roman" pitchFamily="18" charset="0"/>
              </a:rPr>
              <a:t> σε εθνικό επίπεδο </a:t>
            </a:r>
            <a:r>
              <a:rPr lang="el-GR" sz="1600" dirty="0">
                <a:latin typeface="Times New Roman" pitchFamily="18" charset="0"/>
                <a:cs typeface="Times New Roman" pitchFamily="18" charset="0"/>
              </a:rPr>
              <a:t>με ιδιαίτερο προσανατολισμό α) τη δημιουργία κινήτρων για την παροχή υπηρεσιών συμβούλων ικανών να καλύψουν τις ανάγκες των αγροτών και β) στον τομέα της έρευνας και καινοτομίας,</a:t>
            </a:r>
          </a:p>
          <a:p>
            <a:pPr lvl="0" algn="just">
              <a:lnSpc>
                <a:spcPct val="120000"/>
              </a:lnSpc>
              <a:buClr>
                <a:srgbClr val="C00000"/>
              </a:buClr>
              <a:buFont typeface="Wingdings" pitchFamily="2" charset="2"/>
              <a:buChar char="Ø"/>
            </a:pPr>
            <a:r>
              <a:rPr lang="el-GR" sz="1600" b="1" dirty="0">
                <a:latin typeface="Times New Roman" pitchFamily="18" charset="0"/>
                <a:cs typeface="Times New Roman" pitchFamily="18" charset="0"/>
              </a:rPr>
              <a:t>Προτείνει τρόπους για την ενίσχυση και ενδυνάμωση του ΑΚΙ</a:t>
            </a:r>
            <a:r>
              <a:rPr lang="en-US" sz="1600" b="1" dirty="0">
                <a:latin typeface="Times New Roman" pitchFamily="18" charset="0"/>
                <a:cs typeface="Times New Roman" pitchFamily="18" charset="0"/>
              </a:rPr>
              <a:t>S </a:t>
            </a:r>
            <a:r>
              <a:rPr lang="el-GR" sz="1600" dirty="0">
                <a:latin typeface="Times New Roman" pitchFamily="18" charset="0"/>
                <a:cs typeface="Times New Roman" pitchFamily="18" charset="0"/>
              </a:rPr>
              <a:t>και την προώθηση της έρευνας, της καινοτομίας, της εκπαίδευσης και της κατάρτισης </a:t>
            </a:r>
            <a:r>
              <a:rPr lang="el-GR" sz="1600" dirty="0" err="1">
                <a:latin typeface="Times New Roman" pitchFamily="18" charset="0"/>
                <a:cs typeface="Times New Roman" pitchFamily="18" charset="0"/>
              </a:rPr>
              <a:t>διαδραστικά</a:t>
            </a:r>
            <a:r>
              <a:rPr lang="el-GR" sz="1600" dirty="0">
                <a:latin typeface="Times New Roman" pitchFamily="18" charset="0"/>
                <a:cs typeface="Times New Roman" pitchFamily="18" charset="0"/>
              </a:rPr>
              <a:t> στο πλαίσιο της ΚΑΠ</a:t>
            </a:r>
            <a:r>
              <a:rPr lang="el-GR" sz="1600" b="1" dirty="0">
                <a:latin typeface="Times New Roman" pitchFamily="18" charset="0"/>
                <a:cs typeface="Times New Roman" pitchFamily="18" charset="0"/>
              </a:rPr>
              <a:t>,</a:t>
            </a:r>
          </a:p>
          <a:p>
            <a:pPr lvl="0" algn="just">
              <a:lnSpc>
                <a:spcPct val="120000"/>
              </a:lnSpc>
              <a:buClr>
                <a:srgbClr val="C00000"/>
              </a:buClr>
              <a:buFont typeface="Wingdings" pitchFamily="2" charset="2"/>
              <a:buChar char="Ø"/>
            </a:pPr>
            <a:r>
              <a:rPr lang="el-GR" sz="1600" b="1" dirty="0">
                <a:latin typeface="Times New Roman" pitchFamily="18" charset="0"/>
                <a:cs typeface="Times New Roman" pitchFamily="18" charset="0"/>
              </a:rPr>
              <a:t>Ενισχύει τη συνοχή των διαφόρων πολιτικών και στρατηγικών σε εθνικό επίπεδο </a:t>
            </a:r>
            <a:r>
              <a:rPr lang="el-GR" sz="1600" dirty="0">
                <a:latin typeface="Times New Roman" pitchFamily="18" charset="0"/>
                <a:cs typeface="Times New Roman" pitchFamily="18" charset="0"/>
              </a:rPr>
              <a:t>με σκοπό την ενδυνάμωση των γεωργικών συμβουλών, της έρευνας και της καινοτομίας στο ΑΚΙ</a:t>
            </a:r>
            <a:r>
              <a:rPr lang="en-US" sz="1600" dirty="0">
                <a:latin typeface="Times New Roman" pitchFamily="18" charset="0"/>
                <a:cs typeface="Times New Roman" pitchFamily="18" charset="0"/>
              </a:rPr>
              <a:t>S</a:t>
            </a:r>
            <a:r>
              <a:rPr lang="el-GR" sz="1600" dirty="0">
                <a:latin typeface="Times New Roman" pitchFamily="18" charset="0"/>
                <a:cs typeface="Times New Roman" pitchFamily="18" charset="0"/>
              </a:rPr>
              <a:t>, κύρια διαμέσου της Εθνικής Στρατηγικής για την έρευνα και την καινοτομία,</a:t>
            </a:r>
          </a:p>
          <a:p>
            <a:pPr lvl="0" algn="just">
              <a:lnSpc>
                <a:spcPct val="120000"/>
              </a:lnSpc>
              <a:buClr>
                <a:srgbClr val="C00000"/>
              </a:buClr>
              <a:buFont typeface="Wingdings" pitchFamily="2" charset="2"/>
              <a:buChar char="Ø"/>
            </a:pPr>
            <a:r>
              <a:rPr lang="el-GR" sz="1600" b="1" dirty="0">
                <a:latin typeface="Times New Roman" pitchFamily="18" charset="0"/>
                <a:cs typeface="Times New Roman" pitchFamily="18" charset="0"/>
              </a:rPr>
              <a:t>Παρακολουθεί και αναλύει την πορεία και τις προοπτικές της ελληνικής γεωργίας, </a:t>
            </a:r>
            <a:r>
              <a:rPr lang="el-GR" sz="1600" dirty="0">
                <a:latin typeface="Times New Roman" pitchFamily="18" charset="0"/>
                <a:cs typeface="Times New Roman" pitchFamily="18" charset="0"/>
              </a:rPr>
              <a:t>διαπιστώνει τις ανάγκες στα θέματα έρευνας, καινοτομίας, εκπαίδευσης και κατάρτισης, προτείνει προτεραιότητες, επισημαίνει και αξιολογεί τις προκλήσεις και τους κινδύνους και εισηγείται μέτρα με στόχο τη βέλτιστη διαχείριση των ανωτέρω προκλήσεων.</a:t>
            </a:r>
          </a:p>
        </p:txBody>
      </p:sp>
      <p:sp>
        <p:nvSpPr>
          <p:cNvPr id="4" name="3 - Ορθογώνιο"/>
          <p:cNvSpPr/>
          <p:nvPr/>
        </p:nvSpPr>
        <p:spPr>
          <a:xfrm>
            <a:off x="3419872" y="6309320"/>
            <a:ext cx="2255746" cy="369332"/>
          </a:xfrm>
          <a:prstGeom prst="rect">
            <a:avLst/>
          </a:prstGeom>
        </p:spPr>
        <p:txBody>
          <a:bodyPr wrap="none">
            <a:spAutoFit/>
          </a:bodyPr>
          <a:lstStyle/>
          <a:p>
            <a:r>
              <a:rPr lang="en-US" b="1" dirty="0"/>
              <a:t>www.minagric.gr</a:t>
            </a: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7504" y="179348"/>
            <a:ext cx="8928992" cy="970620"/>
          </a:xfrm>
        </p:spPr>
        <p:txBody>
          <a:bodyPr>
            <a:normAutofit/>
          </a:bodyPr>
          <a:lstStyle/>
          <a:p>
            <a:r>
              <a:rPr lang="el-GR" sz="1800" b="1" dirty="0">
                <a:latin typeface="Calibri" panose="020F0502020204030204" pitchFamily="34" charset="0"/>
                <a:ea typeface="Calibri" panose="020F0502020204030204" pitchFamily="34" charset="0"/>
                <a:cs typeface="Calibri" panose="020F0502020204030204" pitchFamily="34" charset="0"/>
              </a:rPr>
              <a:t>ΑΠ</a:t>
            </a:r>
            <a:r>
              <a:rPr lang="el-GR" sz="1800" b="1" dirty="0">
                <a:effectLst/>
                <a:latin typeface="Calibri" panose="020F0502020204030204" pitchFamily="34" charset="0"/>
                <a:ea typeface="Calibri" panose="020F0502020204030204" pitchFamily="34" charset="0"/>
                <a:cs typeface="Calibri" panose="020F0502020204030204" pitchFamily="34" charset="0"/>
              </a:rPr>
              <a:t> 143/295402/31.10.2024 Απόφαση του Υπουργού Αγροτικής Ανάπτυξης και Τροφίμων σχετικά με τον ορισμό Προέδρου και μελών της Εθνικής Επιτροπής </a:t>
            </a:r>
            <a:r>
              <a:rPr lang="en-US" sz="1800" b="1" dirty="0">
                <a:effectLst/>
                <a:latin typeface="Calibri" panose="020F0502020204030204" pitchFamily="34" charset="0"/>
                <a:ea typeface="Calibri" panose="020F0502020204030204" pitchFamily="34" charset="0"/>
                <a:cs typeface="Calibri" panose="020F0502020204030204" pitchFamily="34" charset="0"/>
              </a:rPr>
              <a:t>AKIS</a:t>
            </a:r>
            <a:r>
              <a:rPr lang="el-GR" sz="1800" b="1" dirty="0">
                <a:effectLst/>
                <a:latin typeface="Calibri" panose="020F0502020204030204" pitchFamily="34" charset="0"/>
                <a:ea typeface="Calibri" panose="020F0502020204030204" pitchFamily="34" charset="0"/>
                <a:cs typeface="Calibri" panose="020F0502020204030204" pitchFamily="34" charset="0"/>
              </a:rPr>
              <a:t>).</a:t>
            </a:r>
            <a:br>
              <a:rPr lang="el-GR" sz="1800" b="1" dirty="0">
                <a:effectLst/>
                <a:latin typeface="Calibri" panose="020F0502020204030204" pitchFamily="34" charset="0"/>
                <a:ea typeface="Calibri" panose="020F0502020204030204" pitchFamily="34" charset="0"/>
                <a:cs typeface="Times New Roman" panose="02020603050405020304" pitchFamily="18" charset="0"/>
              </a:rPr>
            </a:br>
            <a:r>
              <a:rPr lang="el-GR" sz="1800" b="1" dirty="0">
                <a:solidFill>
                  <a:schemeClr val="accent3"/>
                </a:solidFill>
                <a:latin typeface="Times New Roman" pitchFamily="18" charset="0"/>
                <a:cs typeface="Times New Roman" pitchFamily="18" charset="0"/>
              </a:rPr>
              <a:t> </a:t>
            </a:r>
          </a:p>
        </p:txBody>
      </p:sp>
      <p:sp>
        <p:nvSpPr>
          <p:cNvPr id="3" name="2 - Θέση περιεχομένου"/>
          <p:cNvSpPr>
            <a:spLocks noGrp="1"/>
          </p:cNvSpPr>
          <p:nvPr>
            <p:ph sz="quarter" idx="1"/>
          </p:nvPr>
        </p:nvSpPr>
        <p:spPr>
          <a:xfrm>
            <a:off x="320040" y="1340768"/>
            <a:ext cx="8503920" cy="4758280"/>
          </a:xfrm>
        </p:spPr>
        <p:txBody>
          <a:bodyPr>
            <a:normAutofit fontScale="25000" lnSpcReduction="20000"/>
          </a:bodyPr>
          <a:lstStyle/>
          <a:p>
            <a:pPr algn="just">
              <a:buNone/>
            </a:pPr>
            <a:endParaRPr lang="el-GR" sz="5600" dirty="0">
              <a:latin typeface="Times New Roman" pitchFamily="18" charset="0"/>
              <a:cs typeface="Times New Roman" pitchFamily="18" charset="0"/>
            </a:endParaRPr>
          </a:p>
          <a:p>
            <a:pPr marL="0" lvl="0" indent="0" algn="just">
              <a:lnSpc>
                <a:spcPct val="120000"/>
              </a:lnSpc>
              <a:buNone/>
            </a:pPr>
            <a:r>
              <a:rPr lang="el-GR" sz="6400" dirty="0">
                <a:latin typeface="Times New Roman" pitchFamily="18" charset="0"/>
                <a:cs typeface="Times New Roman" pitchFamily="18" charset="0"/>
              </a:rPr>
              <a:t>Η Εθνική Επιτροπή Α</a:t>
            </a:r>
            <a:r>
              <a:rPr lang="en-US" sz="6400" dirty="0">
                <a:latin typeface="Times New Roman" pitchFamily="18" charset="0"/>
                <a:cs typeface="Times New Roman" pitchFamily="18" charset="0"/>
              </a:rPr>
              <a:t>KIS </a:t>
            </a:r>
            <a:r>
              <a:rPr lang="el-GR" sz="6400" dirty="0">
                <a:latin typeface="Times New Roman" pitchFamily="18" charset="0"/>
                <a:cs typeface="Times New Roman" pitchFamily="18" charset="0"/>
              </a:rPr>
              <a:t>συστήνεται / συγκροτείται από Πρόεδρο και </a:t>
            </a:r>
            <a:r>
              <a:rPr lang="el-GR" sz="6400" b="1" dirty="0">
                <a:latin typeface="Times New Roman" pitchFamily="18" charset="0"/>
                <a:cs typeface="Times New Roman" pitchFamily="18" charset="0"/>
              </a:rPr>
              <a:t>21 μέλη. </a:t>
            </a:r>
          </a:p>
          <a:p>
            <a:pPr marL="0" lvl="0" indent="0" algn="just">
              <a:lnSpc>
                <a:spcPct val="120000"/>
              </a:lnSpc>
              <a:buNone/>
            </a:pPr>
            <a:r>
              <a:rPr lang="el-GR" sz="6400" b="1" dirty="0">
                <a:latin typeface="Times New Roman" pitchFamily="18" charset="0"/>
                <a:cs typeface="Times New Roman" pitchFamily="18" charset="0"/>
              </a:rPr>
              <a:t>Πρόεδρος</a:t>
            </a:r>
            <a:r>
              <a:rPr lang="el-GR" sz="6400" dirty="0">
                <a:latin typeface="Times New Roman" pitchFamily="18" charset="0"/>
                <a:cs typeface="Times New Roman" pitchFamily="18" charset="0"/>
              </a:rPr>
              <a:t> ορίζεται ο/η Γενικός/ή Γραμματέας Αγροτικής Πολιτικής και Διεθνών Σχέσεων (με αναπληρωτή/ρια τον/την </a:t>
            </a:r>
            <a:r>
              <a:rPr lang="el-GR" sz="6400" dirty="0" err="1">
                <a:latin typeface="Times New Roman" pitchFamily="18" charset="0"/>
                <a:cs typeface="Times New Roman" pitchFamily="18" charset="0"/>
              </a:rPr>
              <a:t>Προιστάμενο</a:t>
            </a:r>
            <a:r>
              <a:rPr lang="el-GR" sz="6400" dirty="0">
                <a:latin typeface="Times New Roman" pitchFamily="18" charset="0"/>
                <a:cs typeface="Times New Roman" pitchFamily="18" charset="0"/>
              </a:rPr>
              <a:t>/η της Διεύθυνσης Έρευνας Καινοτομίας και Εκπαίδευσης).</a:t>
            </a:r>
          </a:p>
          <a:p>
            <a:pPr lvl="0" algn="just">
              <a:lnSpc>
                <a:spcPct val="120000"/>
              </a:lnSpc>
              <a:buNone/>
            </a:pPr>
            <a:r>
              <a:rPr lang="el-GR" sz="6400" dirty="0">
                <a:latin typeface="Times New Roman" pitchFamily="18" charset="0"/>
                <a:cs typeface="Times New Roman" pitchFamily="18" charset="0"/>
              </a:rPr>
              <a:t>Ως </a:t>
            </a:r>
            <a:r>
              <a:rPr lang="el-GR" sz="6400" b="1" dirty="0">
                <a:latin typeface="Times New Roman" pitchFamily="18" charset="0"/>
                <a:cs typeface="Times New Roman" pitchFamily="18" charset="0"/>
              </a:rPr>
              <a:t>μέλη</a:t>
            </a:r>
            <a:r>
              <a:rPr lang="el-GR" sz="6400" dirty="0">
                <a:latin typeface="Times New Roman" pitchFamily="18" charset="0"/>
                <a:cs typeface="Times New Roman" pitchFamily="18" charset="0"/>
              </a:rPr>
              <a:t>, στην Εθνική Επιτροπή Α</a:t>
            </a:r>
            <a:r>
              <a:rPr lang="en-US" sz="6400" dirty="0">
                <a:latin typeface="Times New Roman" pitchFamily="18" charset="0"/>
                <a:cs typeface="Times New Roman" pitchFamily="18" charset="0"/>
              </a:rPr>
              <a:t>KIS</a:t>
            </a:r>
            <a:r>
              <a:rPr lang="el-GR" sz="6400" dirty="0">
                <a:latin typeface="Times New Roman" pitchFamily="18" charset="0"/>
                <a:cs typeface="Times New Roman" pitchFamily="18" charset="0"/>
              </a:rPr>
              <a:t> συμμετέχει ένας εκπρόσωπος από τις κάτωθι υπηρεσίες και φορείς:</a:t>
            </a:r>
          </a:p>
          <a:p>
            <a:pPr lvl="0" algn="just">
              <a:lnSpc>
                <a:spcPct val="120000"/>
              </a:lnSpc>
              <a:buClr>
                <a:srgbClr val="C00000"/>
              </a:buClr>
              <a:buSzPct val="120000"/>
              <a:buFont typeface="Wingdings" pitchFamily="2" charset="2"/>
              <a:buChar char="§"/>
            </a:pPr>
            <a:r>
              <a:rPr lang="el-GR" sz="6400" dirty="0">
                <a:latin typeface="Times New Roman" pitchFamily="18" charset="0"/>
                <a:cs typeface="Times New Roman" pitchFamily="18" charset="0"/>
              </a:rPr>
              <a:t>Διεύθυνση Έρευνας, Καινοτομίας και Εκπαίδευσης του ΥΠΑΑΤ</a:t>
            </a:r>
          </a:p>
          <a:p>
            <a:pPr lvl="0" algn="just">
              <a:lnSpc>
                <a:spcPct val="120000"/>
              </a:lnSpc>
              <a:buClr>
                <a:srgbClr val="C00000"/>
              </a:buClr>
              <a:buSzPct val="120000"/>
              <a:buFont typeface="Wingdings" pitchFamily="2" charset="2"/>
              <a:buChar char="§"/>
            </a:pPr>
            <a:r>
              <a:rPr lang="el-GR" sz="6400" dirty="0">
                <a:latin typeface="Times New Roman" pitchFamily="18" charset="0"/>
                <a:cs typeface="Times New Roman" pitchFamily="18" charset="0"/>
              </a:rPr>
              <a:t>Διεύθυνση Αγροτικής Πολιτικής, Τεκμηρίωσης και Διεθνών Σχέσεων του ΥΠΑΑΤ</a:t>
            </a:r>
          </a:p>
          <a:p>
            <a:pPr lvl="0" algn="just">
              <a:lnSpc>
                <a:spcPct val="120000"/>
              </a:lnSpc>
              <a:buClr>
                <a:srgbClr val="C00000"/>
              </a:buClr>
              <a:buSzPct val="120000"/>
              <a:buFont typeface="Wingdings" pitchFamily="2" charset="2"/>
              <a:buChar char="§"/>
            </a:pPr>
            <a:r>
              <a:rPr lang="el-GR" sz="6400" dirty="0">
                <a:latin typeface="Times New Roman" pitchFamily="18" charset="0"/>
                <a:cs typeface="Times New Roman" pitchFamily="18" charset="0"/>
              </a:rPr>
              <a:t>Ειδική Υπηρεσία Εφαρμογής Παρεμβάσεων Αγροτικής Ανάπτυξης (ΕΥΕ ΠΑΑ) / Μονάδα Εκπαίδευσης, Κατάρτισης και Γεωργικών Συμβουλών του ΥΠΑΑΤ (συντονιστικό όργανο Α</a:t>
            </a:r>
            <a:r>
              <a:rPr lang="en-US" sz="6400" dirty="0">
                <a:latin typeface="Times New Roman" pitchFamily="18" charset="0"/>
                <a:cs typeface="Times New Roman" pitchFamily="18" charset="0"/>
              </a:rPr>
              <a:t>KIS</a:t>
            </a:r>
            <a:r>
              <a:rPr lang="el-GR" sz="6400" dirty="0">
                <a:latin typeface="Times New Roman" pitchFamily="18" charset="0"/>
                <a:cs typeface="Times New Roman" pitchFamily="18" charset="0"/>
              </a:rPr>
              <a:t>)</a:t>
            </a:r>
          </a:p>
          <a:p>
            <a:pPr lvl="0" algn="just">
              <a:lnSpc>
                <a:spcPct val="120000"/>
              </a:lnSpc>
              <a:buClr>
                <a:srgbClr val="C00000"/>
              </a:buClr>
              <a:buSzPct val="120000"/>
              <a:buFont typeface="Wingdings" pitchFamily="2" charset="2"/>
              <a:buChar char="§"/>
            </a:pPr>
            <a:r>
              <a:rPr lang="el-GR" sz="6400" dirty="0">
                <a:latin typeface="Times New Roman" pitchFamily="18" charset="0"/>
                <a:cs typeface="Times New Roman" pitchFamily="18" charset="0"/>
              </a:rPr>
              <a:t>Ειδική Υπηρεσία Διαχείρισης του Στρατηγικού Σχεδίου Κοινής Αγροτικής Πολιτικής (ΕΥΔ ΣΣ ΚΑΠ) / Μονάδα Προγραμματισμού και Δικτύωσης του ΥΠΑΑΤ</a:t>
            </a:r>
          </a:p>
          <a:p>
            <a:pPr lvl="0" algn="just">
              <a:lnSpc>
                <a:spcPct val="120000"/>
              </a:lnSpc>
              <a:buClr>
                <a:srgbClr val="C00000"/>
              </a:buClr>
              <a:buSzPct val="120000"/>
              <a:buFont typeface="Wingdings" pitchFamily="2" charset="2"/>
              <a:buChar char="§"/>
            </a:pPr>
            <a:r>
              <a:rPr lang="el-GR" sz="6400" dirty="0">
                <a:latin typeface="Times New Roman" pitchFamily="18" charset="0"/>
                <a:cs typeface="Times New Roman" pitchFamily="18" charset="0"/>
              </a:rPr>
              <a:t>ΕΛΓΟ ΔΗΜΗΤΡΑ</a:t>
            </a:r>
          </a:p>
          <a:p>
            <a:pPr lvl="0" algn="just">
              <a:lnSpc>
                <a:spcPct val="120000"/>
              </a:lnSpc>
              <a:buClr>
                <a:srgbClr val="C00000"/>
              </a:buClr>
              <a:buSzPct val="120000"/>
              <a:buFont typeface="Wingdings" pitchFamily="2" charset="2"/>
              <a:buChar char="§"/>
            </a:pPr>
            <a:r>
              <a:rPr lang="el-GR" sz="6400" b="1" dirty="0">
                <a:latin typeface="Times New Roman" pitchFamily="18" charset="0"/>
                <a:cs typeface="Times New Roman" pitchFamily="18" charset="0"/>
              </a:rPr>
              <a:t>Γενική Γραμματεία Έρευνας  και Καινοτομίας (ΓΓΕΚ),Υπουργείο Ανάπτυξης .</a:t>
            </a:r>
          </a:p>
          <a:p>
            <a:pPr lvl="0" algn="just">
              <a:lnSpc>
                <a:spcPct val="120000"/>
              </a:lnSpc>
              <a:buClr>
                <a:srgbClr val="C00000"/>
              </a:buClr>
              <a:buSzPct val="120000"/>
              <a:buFont typeface="Wingdings" pitchFamily="2" charset="2"/>
              <a:buChar char="§"/>
            </a:pPr>
            <a:r>
              <a:rPr lang="el-GR" sz="6400" dirty="0">
                <a:latin typeface="Times New Roman" pitchFamily="18" charset="0"/>
                <a:cs typeface="Times New Roman" pitchFamily="18" charset="0"/>
              </a:rPr>
              <a:t>Εθνικό Κέντρο Τεκμηρίωσης (ΕΚΤ)</a:t>
            </a:r>
          </a:p>
          <a:p>
            <a:pPr lvl="0" algn="just">
              <a:lnSpc>
                <a:spcPct val="120000"/>
              </a:lnSpc>
              <a:buClr>
                <a:srgbClr val="C00000"/>
              </a:buClr>
              <a:buSzPct val="120000"/>
              <a:buFont typeface="Wingdings" pitchFamily="2" charset="2"/>
              <a:buChar char="§"/>
            </a:pPr>
            <a:r>
              <a:rPr lang="el-GR" sz="6400" dirty="0" err="1">
                <a:latin typeface="Times New Roman" pitchFamily="18" charset="0"/>
                <a:cs typeface="Times New Roman" pitchFamily="18" charset="0"/>
              </a:rPr>
              <a:t>Μπενάκειο</a:t>
            </a:r>
            <a:r>
              <a:rPr lang="el-GR" sz="6400" dirty="0">
                <a:latin typeface="Times New Roman" pitchFamily="18" charset="0"/>
                <a:cs typeface="Times New Roman" pitchFamily="18" charset="0"/>
              </a:rPr>
              <a:t> Φυτοπαθολογικό Ινστιτούτο</a:t>
            </a:r>
          </a:p>
          <a:p>
            <a:pPr algn="just">
              <a:lnSpc>
                <a:spcPct val="120000"/>
              </a:lnSpc>
              <a:buClr>
                <a:srgbClr val="C00000"/>
              </a:buClr>
              <a:buSzPct val="120000"/>
              <a:buFont typeface="Wingdings" pitchFamily="2" charset="2"/>
              <a:buChar char="v"/>
            </a:pPr>
            <a:endParaRPr lang="el-GR" sz="4900" dirty="0"/>
          </a:p>
        </p:txBody>
      </p:sp>
      <p:sp>
        <p:nvSpPr>
          <p:cNvPr id="4" name="3 - Ορθογώνιο"/>
          <p:cNvSpPr/>
          <p:nvPr/>
        </p:nvSpPr>
        <p:spPr>
          <a:xfrm>
            <a:off x="3347864" y="6309320"/>
            <a:ext cx="2255746" cy="369332"/>
          </a:xfrm>
          <a:prstGeom prst="rect">
            <a:avLst/>
          </a:prstGeom>
        </p:spPr>
        <p:txBody>
          <a:bodyPr wrap="none">
            <a:spAutoFit/>
          </a:bodyPr>
          <a:lstStyle/>
          <a:p>
            <a:r>
              <a:rPr lang="en-US" b="1" dirty="0"/>
              <a:t>www.minagric.gr</a:t>
            </a:r>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a:solidFill>
                  <a:schemeClr val="accent3"/>
                </a:solidFill>
                <a:latin typeface="Times New Roman" pitchFamily="18" charset="0"/>
                <a:cs typeface="Times New Roman" pitchFamily="18" charset="0"/>
              </a:rPr>
              <a:t>ΣΥΓΚΡΟΤΗΣΗ ΕΘΝΙΚΗΣ ΕΠΙΤΡΟΠΗΣ </a:t>
            </a:r>
            <a:r>
              <a:rPr lang="en-US" sz="2400" b="1" dirty="0">
                <a:solidFill>
                  <a:schemeClr val="accent3"/>
                </a:solidFill>
                <a:latin typeface="Times New Roman" pitchFamily="18" charset="0"/>
                <a:cs typeface="Times New Roman" pitchFamily="18" charset="0"/>
              </a:rPr>
              <a:t>AKIS</a:t>
            </a:r>
            <a:r>
              <a:rPr lang="el-GR" sz="2400" b="1" dirty="0">
                <a:solidFill>
                  <a:schemeClr val="accent3"/>
                </a:solidFill>
                <a:latin typeface="Times New Roman" pitchFamily="18" charset="0"/>
                <a:cs typeface="Times New Roman" pitchFamily="18" charset="0"/>
              </a:rPr>
              <a:t> (2)</a:t>
            </a:r>
            <a:endParaRPr lang="el-GR" sz="2400" dirty="0">
              <a:solidFill>
                <a:schemeClr val="accent3"/>
              </a:solidFill>
            </a:endParaRPr>
          </a:p>
        </p:txBody>
      </p:sp>
      <p:sp>
        <p:nvSpPr>
          <p:cNvPr id="3" name="2 - Θέση περιεχομένου"/>
          <p:cNvSpPr>
            <a:spLocks noGrp="1"/>
          </p:cNvSpPr>
          <p:nvPr>
            <p:ph sz="quarter" idx="1"/>
          </p:nvPr>
        </p:nvSpPr>
        <p:spPr/>
        <p:txBody>
          <a:bodyPr>
            <a:normAutofit fontScale="85000" lnSpcReduction="10000"/>
          </a:bodyPr>
          <a:lstStyle/>
          <a:p>
            <a:pPr lvl="0" algn="just">
              <a:lnSpc>
                <a:spcPct val="120000"/>
              </a:lnSpc>
              <a:buClr>
                <a:srgbClr val="C00000"/>
              </a:buClr>
              <a:buSzPct val="120000"/>
              <a:buFont typeface="Wingdings" pitchFamily="2" charset="2"/>
              <a:buChar char="§"/>
            </a:pPr>
            <a:r>
              <a:rPr lang="el-GR" sz="1800" dirty="0">
                <a:latin typeface="Times New Roman" pitchFamily="18" charset="0"/>
                <a:cs typeface="Times New Roman" pitchFamily="18" charset="0"/>
              </a:rPr>
              <a:t>Ινστιτούτο Γεωπονικών Επιστημών</a:t>
            </a:r>
          </a:p>
          <a:p>
            <a:pPr lvl="0" algn="just">
              <a:lnSpc>
                <a:spcPct val="120000"/>
              </a:lnSpc>
              <a:buClr>
                <a:srgbClr val="C00000"/>
              </a:buClr>
              <a:buSzPct val="120000"/>
              <a:buFont typeface="Wingdings" pitchFamily="2" charset="2"/>
              <a:buChar char="§"/>
            </a:pPr>
            <a:r>
              <a:rPr lang="el-GR" sz="1800" dirty="0">
                <a:latin typeface="Times New Roman" pitchFamily="18" charset="0"/>
                <a:cs typeface="Times New Roman" pitchFamily="18" charset="0"/>
              </a:rPr>
              <a:t>Έξι εκπρόσωποι των Γεωπονικών Πανεπιστημίων και Σχολών: </a:t>
            </a:r>
            <a:endParaRPr lang="en-US" sz="1800" dirty="0">
              <a:latin typeface="Times New Roman" pitchFamily="18" charset="0"/>
              <a:cs typeface="Times New Roman" pitchFamily="18" charset="0"/>
            </a:endParaRPr>
          </a:p>
          <a:p>
            <a:pPr marL="360000" lvl="0" indent="0" algn="just">
              <a:lnSpc>
                <a:spcPct val="120000"/>
              </a:lnSpc>
              <a:buClr>
                <a:srgbClr val="C00000"/>
              </a:buClr>
              <a:buSzPct val="120000"/>
              <a:buNone/>
            </a:pPr>
            <a:r>
              <a:rPr lang="el-GR" sz="1500" dirty="0">
                <a:latin typeface="Times New Roman" pitchFamily="18" charset="0"/>
                <a:cs typeface="Times New Roman" pitchFamily="18" charset="0"/>
              </a:rPr>
              <a:t>του Γεωπονικού Πανεπιστημίου Αθηνών</a:t>
            </a:r>
          </a:p>
          <a:p>
            <a:pPr marL="360000" lvl="0" indent="0" algn="just">
              <a:lnSpc>
                <a:spcPct val="120000"/>
              </a:lnSpc>
              <a:buClr>
                <a:srgbClr val="C00000"/>
              </a:buClr>
              <a:buSzPct val="120000"/>
              <a:buNone/>
            </a:pPr>
            <a:r>
              <a:rPr lang="el-GR" sz="1500" dirty="0">
                <a:latin typeface="Times New Roman" pitchFamily="18" charset="0"/>
                <a:cs typeface="Times New Roman" pitchFamily="18" charset="0"/>
              </a:rPr>
              <a:t>της Σχολής Γεωπονίας, Δασολογίας και Φυσικού Περιβάλλοντος του ΑΠΘ, </a:t>
            </a:r>
          </a:p>
          <a:p>
            <a:pPr marL="360000" lvl="0" indent="0" algn="just">
              <a:lnSpc>
                <a:spcPct val="120000"/>
              </a:lnSpc>
              <a:buClr>
                <a:srgbClr val="C00000"/>
              </a:buClr>
              <a:buSzPct val="120000"/>
              <a:buNone/>
            </a:pPr>
            <a:r>
              <a:rPr lang="el-GR" sz="1500" dirty="0">
                <a:latin typeface="Times New Roman" pitchFamily="18" charset="0"/>
                <a:cs typeface="Times New Roman" pitchFamily="18" charset="0"/>
              </a:rPr>
              <a:t>της Σχολής Γεωπονικών Επιστημών του Πανεπιστημίου Θεσσαλίας, </a:t>
            </a:r>
          </a:p>
          <a:p>
            <a:pPr marL="360000" lvl="0" indent="0" algn="just">
              <a:lnSpc>
                <a:spcPct val="120000"/>
              </a:lnSpc>
              <a:buClr>
                <a:srgbClr val="C00000"/>
              </a:buClr>
              <a:buSzPct val="120000"/>
              <a:buNone/>
            </a:pPr>
            <a:r>
              <a:rPr lang="el-GR" sz="1500" dirty="0">
                <a:latin typeface="Times New Roman" pitchFamily="18" charset="0"/>
                <a:cs typeface="Times New Roman" pitchFamily="18" charset="0"/>
              </a:rPr>
              <a:t>της Σχολής Επιστημών Γεωπονίας και Δασολογίας του Δημοκρίτειου Πανεπιστημίου Θράκης,  </a:t>
            </a:r>
          </a:p>
          <a:p>
            <a:pPr marL="360000" lvl="0" indent="0" algn="just">
              <a:lnSpc>
                <a:spcPct val="120000"/>
              </a:lnSpc>
              <a:buClr>
                <a:srgbClr val="C00000"/>
              </a:buClr>
              <a:buSzPct val="120000"/>
              <a:buNone/>
            </a:pPr>
            <a:r>
              <a:rPr lang="el-GR" sz="1500" dirty="0">
                <a:latin typeface="Times New Roman" pitchFamily="18" charset="0"/>
                <a:cs typeface="Times New Roman" pitchFamily="18" charset="0"/>
              </a:rPr>
              <a:t>της Σχολής Γεωπονίας και Τροφίμων του Πανεπιστημίου Πελοποννήσου</a:t>
            </a:r>
            <a:endParaRPr lang="en-US" sz="1500" dirty="0">
              <a:latin typeface="Times New Roman" pitchFamily="18" charset="0"/>
              <a:cs typeface="Times New Roman" pitchFamily="18" charset="0"/>
            </a:endParaRPr>
          </a:p>
          <a:p>
            <a:pPr marL="360000" lvl="0" indent="0" algn="just">
              <a:lnSpc>
                <a:spcPct val="120000"/>
              </a:lnSpc>
              <a:buClr>
                <a:srgbClr val="C00000"/>
              </a:buClr>
              <a:buSzPct val="120000"/>
              <a:buNone/>
            </a:pPr>
            <a:r>
              <a:rPr lang="el-GR" sz="1500" dirty="0">
                <a:latin typeface="Times New Roman" pitchFamily="18" charset="0"/>
                <a:cs typeface="Times New Roman" pitchFamily="18" charset="0"/>
              </a:rPr>
              <a:t>Της Σχολής Γεωτεχνικών Επιστημών του Διεθνούς Πανεπιστημίου Ελλάδος</a:t>
            </a:r>
          </a:p>
          <a:p>
            <a:pPr lvl="0" algn="just">
              <a:lnSpc>
                <a:spcPct val="120000"/>
              </a:lnSpc>
              <a:buClr>
                <a:srgbClr val="C00000"/>
              </a:buClr>
              <a:buSzPct val="120000"/>
              <a:buFont typeface="Wingdings" pitchFamily="2" charset="2"/>
              <a:buChar char="§"/>
            </a:pPr>
            <a:r>
              <a:rPr lang="el-GR" sz="1800" dirty="0">
                <a:latin typeface="Times New Roman" pitchFamily="18" charset="0"/>
                <a:cs typeface="Times New Roman" pitchFamily="18" charset="0"/>
              </a:rPr>
              <a:t>Δύο εκπρόσωποι των Κτηνιατρικών Τμημάτων:</a:t>
            </a:r>
          </a:p>
          <a:p>
            <a:pPr marL="360000" lvl="0" indent="0" algn="just">
              <a:lnSpc>
                <a:spcPct val="120000"/>
              </a:lnSpc>
              <a:buClr>
                <a:srgbClr val="C00000"/>
              </a:buClr>
              <a:buSzPct val="120000"/>
              <a:buNone/>
            </a:pPr>
            <a:r>
              <a:rPr lang="el-GR" sz="1500" dirty="0">
                <a:latin typeface="Times New Roman" pitchFamily="18" charset="0"/>
                <a:cs typeface="Times New Roman" pitchFamily="18" charset="0"/>
              </a:rPr>
              <a:t>του Αριστοτέλειο Πανεπιστήμιο Θεσσαλονίκης </a:t>
            </a:r>
          </a:p>
          <a:p>
            <a:pPr marL="360000" lvl="0" indent="0" algn="just">
              <a:lnSpc>
                <a:spcPct val="120000"/>
              </a:lnSpc>
              <a:buClr>
                <a:srgbClr val="C00000"/>
              </a:buClr>
              <a:buSzPct val="120000"/>
              <a:buNone/>
            </a:pPr>
            <a:r>
              <a:rPr lang="el-GR" sz="1500" dirty="0">
                <a:latin typeface="Times New Roman" pitchFamily="18" charset="0"/>
                <a:cs typeface="Times New Roman" pitchFamily="18" charset="0"/>
              </a:rPr>
              <a:t>του Πανεπιστήμιο Θεσσαλίας </a:t>
            </a:r>
          </a:p>
          <a:p>
            <a:pPr lvl="0" algn="just">
              <a:lnSpc>
                <a:spcPct val="120000"/>
              </a:lnSpc>
              <a:buClr>
                <a:srgbClr val="C00000"/>
              </a:buClr>
              <a:buSzPct val="120000"/>
              <a:buFont typeface="Wingdings" pitchFamily="2" charset="2"/>
              <a:buChar char="§"/>
            </a:pPr>
            <a:r>
              <a:rPr lang="el-GR" sz="1800" dirty="0">
                <a:latin typeface="Times New Roman" pitchFamily="18" charset="0"/>
                <a:cs typeface="Times New Roman" pitchFamily="18" charset="0"/>
              </a:rPr>
              <a:t>Γεωτεχνικό Επιμελητήριο Ελλάδας (ΓΕΩΤΕΕ)</a:t>
            </a:r>
          </a:p>
          <a:p>
            <a:pPr lvl="0" algn="just">
              <a:lnSpc>
                <a:spcPct val="120000"/>
              </a:lnSpc>
              <a:buClr>
                <a:srgbClr val="C00000"/>
              </a:buClr>
              <a:buSzPct val="120000"/>
              <a:buFont typeface="Wingdings" pitchFamily="2" charset="2"/>
              <a:buChar char="§"/>
            </a:pPr>
            <a:r>
              <a:rPr lang="el-GR" sz="1800" dirty="0">
                <a:latin typeface="Times New Roman" pitchFamily="18" charset="0"/>
                <a:cs typeface="Times New Roman" pitchFamily="18" charset="0"/>
              </a:rPr>
              <a:t>Εθνική Ένωση Αγροτικών Συνεταιρισμών (ΕΘΕΑΣ)</a:t>
            </a:r>
          </a:p>
          <a:p>
            <a:pPr lvl="0" algn="just">
              <a:lnSpc>
                <a:spcPct val="120000"/>
              </a:lnSpc>
              <a:buClr>
                <a:srgbClr val="C00000"/>
              </a:buClr>
              <a:buSzPct val="120000"/>
              <a:buFont typeface="Wingdings" pitchFamily="2" charset="2"/>
              <a:buChar char="§"/>
            </a:pPr>
            <a:r>
              <a:rPr lang="el-GR" sz="1800" dirty="0">
                <a:latin typeface="Times New Roman" pitchFamily="18" charset="0"/>
                <a:cs typeface="Times New Roman" pitchFamily="18" charset="0"/>
              </a:rPr>
              <a:t>Σύνδεσμος Επιχειρήσεων και Βιομηχανιών (ΣΕΒ)</a:t>
            </a:r>
          </a:p>
          <a:p>
            <a:pPr lvl="0" algn="just">
              <a:lnSpc>
                <a:spcPct val="120000"/>
              </a:lnSpc>
              <a:buClr>
                <a:srgbClr val="C00000"/>
              </a:buClr>
              <a:buSzPct val="120000"/>
              <a:buFont typeface="Wingdings" pitchFamily="2" charset="2"/>
              <a:buChar char="§"/>
            </a:pPr>
            <a:r>
              <a:rPr lang="el-GR" sz="1800" dirty="0">
                <a:latin typeface="Times New Roman" pitchFamily="18" charset="0"/>
                <a:cs typeface="Times New Roman" pitchFamily="18" charset="0"/>
              </a:rPr>
              <a:t>Πανελλήνια Ένωση Νέων Αγροτών (ΠΕΝΑ)</a:t>
            </a:r>
          </a:p>
          <a:p>
            <a:pPr lvl="0" algn="just">
              <a:lnSpc>
                <a:spcPct val="120000"/>
              </a:lnSpc>
              <a:buClr>
                <a:srgbClr val="C00000"/>
              </a:buClr>
              <a:buSzPct val="120000"/>
              <a:buFont typeface="Wingdings" pitchFamily="2" charset="2"/>
              <a:buChar char="§"/>
            </a:pPr>
            <a:r>
              <a:rPr lang="el-GR" sz="1800" dirty="0">
                <a:latin typeface="Times New Roman" pitchFamily="18" charset="0"/>
                <a:cs typeface="Times New Roman" pitchFamily="18" charset="0"/>
              </a:rPr>
              <a:t>Πανελλήνιος Σύλλογος Φορέων Παροχής Γεωργικών Συμβουλών «Γεωργικοί Σύμβουλοι»</a:t>
            </a:r>
          </a:p>
          <a:p>
            <a:pPr>
              <a:buFont typeface="Wingdings" pitchFamily="2" charset="2"/>
              <a:buChar char="§"/>
            </a:pPr>
            <a:endParaRPr lang="el-GR" sz="1600" dirty="0"/>
          </a:p>
        </p:txBody>
      </p:sp>
      <p:sp>
        <p:nvSpPr>
          <p:cNvPr id="4" name="3 - Ορθογώνιο"/>
          <p:cNvSpPr/>
          <p:nvPr/>
        </p:nvSpPr>
        <p:spPr>
          <a:xfrm>
            <a:off x="3275856" y="6309320"/>
            <a:ext cx="2255746" cy="369332"/>
          </a:xfrm>
          <a:prstGeom prst="rect">
            <a:avLst/>
          </a:prstGeom>
        </p:spPr>
        <p:txBody>
          <a:bodyPr wrap="none">
            <a:spAutoFit/>
          </a:bodyPr>
          <a:lstStyle/>
          <a:p>
            <a:r>
              <a:rPr lang="en-US" b="1" dirty="0"/>
              <a:t>www.minagric.gr</a:t>
            </a:r>
            <a:endParaRPr lang="el-GR"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ημοτικός">
  <a:themeElements>
    <a:clrScheme name="Προσαρμοσμένος 4">
      <a:dk1>
        <a:sysClr val="windowText" lastClr="000000"/>
      </a:dk1>
      <a:lt1>
        <a:sysClr val="window" lastClr="FFFFFF"/>
      </a:lt1>
      <a:dk2>
        <a:srgbClr val="323232"/>
      </a:dk2>
      <a:lt2>
        <a:srgbClr val="E3DED1"/>
      </a:lt2>
      <a:accent1>
        <a:srgbClr val="274220"/>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Δημοτικός">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Ζωντάνι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1457</TotalTime>
  <Words>2543</Words>
  <Application>Microsoft Office PowerPoint</Application>
  <PresentationFormat>Προβολή στην οθόνη (4:3)</PresentationFormat>
  <Paragraphs>197</Paragraphs>
  <Slides>21</Slides>
  <Notes>0</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21</vt:i4>
      </vt:variant>
    </vt:vector>
  </HeadingPairs>
  <TitlesOfParts>
    <vt:vector size="29" baseType="lpstr">
      <vt:lpstr>Arial</vt:lpstr>
      <vt:lpstr>Calibri</vt:lpstr>
      <vt:lpstr>Georgia</vt:lpstr>
      <vt:lpstr>Times New Roman</vt:lpstr>
      <vt:lpstr>Wingdings</vt:lpstr>
      <vt:lpstr>Wingdings 2</vt:lpstr>
      <vt:lpstr>Wingdings 3</vt:lpstr>
      <vt:lpstr>Δημοτικός</vt:lpstr>
      <vt:lpstr> Ε.Ε.ΑΚΙS &amp; ο ρόλος της στη μεταφορά γνώσης και καινοτομίας.  ΗΜΕΡΙΔΑ AGREANAOS  Θεσσαλονίκη 14/3/2026 </vt:lpstr>
      <vt:lpstr>Η «Γένεση» της έννοιας του AKIS</vt:lpstr>
      <vt:lpstr>AKIS Σύστημα Γεωργικής Γνώσης &amp; Καινοτομίας</vt:lpstr>
      <vt:lpstr> Ενσωμάτωση του ΑΚΙS  στην ΚΑΠ και στις Εθνικές Πολιτικές </vt:lpstr>
      <vt:lpstr>Υπ’ αρ 357/199475/09.07.2024 Απόφαση του Υπουργού και του Υφυπουργού Αγροτικής Ανάπτυξης και Τροφίμων «Σύσταση, Συγκρότηση και Λειτουργία Εθνικής Επιτροπής ΑΚΙS (Σύστημα Γεωργικής Γνώσης και Καινοτομίας)» (Β΄4081)</vt:lpstr>
      <vt:lpstr>ΚΑΘΗΚΟΝΤΑ ΤΗΣ ΕΕ AKIS (1)</vt:lpstr>
      <vt:lpstr>ΚΑΘΗΚΟΝΤΑ ΤΗΣ ΕΕ ΑKIS (2)</vt:lpstr>
      <vt:lpstr>ΑΠ 143/295402/31.10.2024 Απόφαση του Υπουργού Αγροτικής Ανάπτυξης και Τροφίμων σχετικά με τον ορισμό Προέδρου και μελών της Εθνικής Επιτροπής AKIS).  </vt:lpstr>
      <vt:lpstr>ΣΥΓΚΡΟΤΗΣΗ ΕΘΝΙΚΗΣ ΕΠΙΤΡΟΠΗΣ AKIS (2)</vt:lpstr>
      <vt:lpstr>ΛΕΙΤΟΥΡΓΙΑ ΤΗΣ ΕΕ AKIS</vt:lpstr>
      <vt:lpstr>I2Connect Report for Greece 2024 </vt:lpstr>
      <vt:lpstr>ΤΟ AKIS ΣΤΗΝ ΕΛΛΑΔΑ</vt:lpstr>
      <vt:lpstr>Πώς υποστηρίζουμε το ΑΚΙS στην Ελλάδα?</vt:lpstr>
      <vt:lpstr>1η Συνεδρίαση Ε.Ε. ΑΚΙS – 12/12/2024 Προτεραιότητες</vt:lpstr>
      <vt:lpstr>2η Συνεδρίαση Ε.Ε. ΑΚΙS , 26 /2/ 2025 προτεραιότητες στη θεματολογία βραχυχρόνιων προγραμμάτων κατάρτισης Συμπεράσματα (1)</vt:lpstr>
      <vt:lpstr>2η Συνεδρίαση Ε.Ε. ΑΚΙS – Συμπεράσματα (2)</vt:lpstr>
      <vt:lpstr>2η Συνεδρίαση Ε.Ε. ΑΚΙS – Συμπεράσματα (2)</vt:lpstr>
      <vt:lpstr>3η Συνεδρίαση Ε.Ε.ΑΚΙS</vt:lpstr>
      <vt:lpstr> Αποτελεσματική λειτουργία ΑΚΙS και στην νέα ΚΑΠ </vt:lpstr>
      <vt:lpstr>Ευχαριστώ για την προσοχή σας      </vt:lpstr>
      <vt:lpstr>Το σύστημα  AKIS στην Ελλάδα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ΕΘΝΙΚΗ ΕΠΙΤΡΟΠΗ AKIS (AGRICULTURAL KNOWLEDGE AND INNOVATION SYSTEM)</dc:title>
  <dc:creator>vtsagou</dc:creator>
  <cp:lastModifiedBy>Christos Karatzas</cp:lastModifiedBy>
  <cp:revision>153</cp:revision>
  <dcterms:created xsi:type="dcterms:W3CDTF">2024-05-21T06:23:32Z</dcterms:created>
  <dcterms:modified xsi:type="dcterms:W3CDTF">2026-03-14T11:21:27Z</dcterms:modified>
</cp:coreProperties>
</file>