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915" r:id="rId3"/>
    <p:sldId id="902" r:id="rId4"/>
    <p:sldId id="899" r:id="rId5"/>
    <p:sldId id="916" r:id="rId6"/>
    <p:sldId id="257" r:id="rId7"/>
    <p:sldId id="294" r:id="rId8"/>
    <p:sldId id="279" r:id="rId9"/>
    <p:sldId id="293" r:id="rId10"/>
    <p:sldId id="295" r:id="rId11"/>
    <p:sldId id="906" r:id="rId12"/>
    <p:sldId id="799" r:id="rId13"/>
    <p:sldId id="884" r:id="rId14"/>
    <p:sldId id="907" r:id="rId15"/>
    <p:sldId id="299" r:id="rId16"/>
    <p:sldId id="900" r:id="rId17"/>
    <p:sldId id="297" r:id="rId18"/>
    <p:sldId id="908" r:id="rId19"/>
    <p:sldId id="364" r:id="rId20"/>
    <p:sldId id="460" r:id="rId21"/>
    <p:sldId id="261" r:id="rId22"/>
    <p:sldId id="910" r:id="rId23"/>
    <p:sldId id="911" r:id="rId24"/>
    <p:sldId id="912" r:id="rId25"/>
    <p:sldId id="891" r:id="rId26"/>
    <p:sldId id="865" r:id="rId27"/>
    <p:sldId id="893" r:id="rId28"/>
    <p:sldId id="897" r:id="rId29"/>
    <p:sldId id="896" r:id="rId30"/>
    <p:sldId id="909" r:id="rId31"/>
    <p:sldId id="894" r:id="rId32"/>
    <p:sldId id="854" r:id="rId33"/>
    <p:sldId id="918" r:id="rId34"/>
    <p:sldId id="895" r:id="rId35"/>
    <p:sldId id="917" r:id="rId36"/>
    <p:sldId id="914" r:id="rId37"/>
    <p:sldId id="289" r:id="rId38"/>
    <p:sldId id="905" r:id="rId39"/>
    <p:sldId id="296" r:id="rId40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7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AD47"/>
    <a:srgbClr val="4472C4"/>
    <a:srgbClr val="F9F183"/>
    <a:srgbClr val="FFFF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3" autoAdjust="0"/>
    <p:restoredTop sz="94660"/>
  </p:normalViewPr>
  <p:slideViewPr>
    <p:cSldViewPr snapToGrid="0" showGuides="1">
      <p:cViewPr varScale="1">
        <p:scale>
          <a:sx n="77" d="100"/>
          <a:sy n="77" d="100"/>
        </p:scale>
        <p:origin x="86" y="67"/>
      </p:cViewPr>
      <p:guideLst>
        <p:guide orient="horz" pos="2160"/>
        <p:guide pos="37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G:\&#932;&#959;%20Drive%20&#956;&#959;&#965;\lab\M16\M16-results\&#928;&#917;&#917;3.2_&#913;&#960;&#959;&#964;&#949;&#955;&#941;&#963;&#956;&#945;&#964;&#945;%20&#924;&#949;&#964;&#961;&#942;&#963;&#949;&#969;&#957;-&#920;&#949;&#961;&#956;&#959;&#954;&#942;&#960;&#953;&#945;%20&#964;&#965;&#956;&#960;&#940;&#954;&#953;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G:\&#932;&#959;%20Drive%20&#956;&#959;&#965;\lab\M16\M16-results\&#919;&#956;&#949;&#961;&#959;&#955;&#972;&#947;&#953;&#959;%20&#968;&#949;&#954;&#945;&#963;&#956;&#974;&#957;_&#964;&#965;&#956;&#960;&#940;&#954;&#953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G:\&#932;&#959;%20Drive%20&#956;&#959;&#965;\lab\M16\M16-results\&#919;&#956;&#949;&#961;&#959;&#955;&#972;&#947;&#953;&#959;%20&#968;&#949;&#954;&#945;&#963;&#956;&#974;&#957;_&#964;&#965;&#956;&#960;&#940;&#954;&#953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Φύλλο1!$B$137</c:f>
              <c:strCache>
                <c:ptCount val="1"/>
                <c:pt idx="0">
                  <c:v>Spear lep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Φύλλο1!$C$136:$G$136</c:f>
              <c:numCache>
                <c:formatCode>d\-mmm</c:formatCode>
                <c:ptCount val="5"/>
                <c:pt idx="0">
                  <c:v>45793</c:v>
                </c:pt>
                <c:pt idx="1">
                  <c:v>45800</c:v>
                </c:pt>
                <c:pt idx="2">
                  <c:v>45805</c:v>
                </c:pt>
                <c:pt idx="3">
                  <c:v>45810</c:v>
                </c:pt>
                <c:pt idx="4">
                  <c:v>45814</c:v>
                </c:pt>
              </c:numCache>
            </c:numRef>
          </c:cat>
          <c:val>
            <c:numRef>
              <c:f>Φύλλο1!$C$137:$G$137</c:f>
              <c:numCache>
                <c:formatCode>General</c:formatCode>
                <c:ptCount val="5"/>
                <c:pt idx="0">
                  <c:v>0.16666666666666666</c:v>
                </c:pt>
                <c:pt idx="1">
                  <c:v>0.6</c:v>
                </c:pt>
                <c:pt idx="2">
                  <c:v>1.56</c:v>
                </c:pt>
                <c:pt idx="3">
                  <c:v>2.83</c:v>
                </c:pt>
                <c:pt idx="4">
                  <c:v>4.7333333333333334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681-4A8E-B89D-90C5A8EA8839}"/>
            </c:ext>
          </c:extLst>
        </c:ser>
        <c:ser>
          <c:idx val="1"/>
          <c:order val="1"/>
          <c:tx>
            <c:strRef>
              <c:f>Φύλλο1!$B$138</c:f>
              <c:strCache>
                <c:ptCount val="1"/>
                <c:pt idx="0">
                  <c:v>Spinosad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Φύλλο1!$C$136:$G$136</c:f>
              <c:numCache>
                <c:formatCode>d\-mmm</c:formatCode>
                <c:ptCount val="5"/>
                <c:pt idx="0">
                  <c:v>45793</c:v>
                </c:pt>
                <c:pt idx="1">
                  <c:v>45800</c:v>
                </c:pt>
                <c:pt idx="2">
                  <c:v>45805</c:v>
                </c:pt>
                <c:pt idx="3">
                  <c:v>45810</c:v>
                </c:pt>
                <c:pt idx="4">
                  <c:v>45814</c:v>
                </c:pt>
              </c:numCache>
            </c:numRef>
          </c:cat>
          <c:val>
            <c:numRef>
              <c:f>Φύλλο1!$C$138:$G$138</c:f>
              <c:numCache>
                <c:formatCode>General</c:formatCode>
                <c:ptCount val="5"/>
                <c:pt idx="0">
                  <c:v>0.6166666666666667</c:v>
                </c:pt>
                <c:pt idx="1">
                  <c:v>0.9</c:v>
                </c:pt>
                <c:pt idx="2">
                  <c:v>1.83</c:v>
                </c:pt>
                <c:pt idx="3">
                  <c:v>1.51</c:v>
                </c:pt>
                <c:pt idx="4">
                  <c:v>1.9166666666666667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681-4A8E-B89D-90C5A8EA883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64299016"/>
        <c:axId val="664300096"/>
      </c:barChart>
      <c:catAx>
        <c:axId val="6642990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GB" dirty="0"/>
                  <a:t>Date</a:t>
                </a:r>
                <a:endParaRPr lang="el-GR" dirty="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l-GR"/>
            </a:p>
          </c:txPr>
        </c:title>
        <c:numFmt formatCode="[$-409]d\-mmm;@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664300096"/>
        <c:crosses val="autoZero"/>
        <c:auto val="0"/>
        <c:lblAlgn val="ctr"/>
        <c:lblOffset val="100"/>
        <c:noMultiLvlLbl val="0"/>
      </c:catAx>
      <c:valAx>
        <c:axId val="664300096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 dirty="0"/>
                  <a:t> Στοές / Φύλλο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l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664299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100"/>
      </a:pPr>
      <a:endParaRPr lang="el-GR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l-GR" sz="1800" b="0" dirty="0"/>
              <a:t>Θερμοκήπιο </a:t>
            </a:r>
            <a:r>
              <a:rPr lang="el-GR" sz="1800" b="0" baseline="0" dirty="0"/>
              <a:t> </a:t>
            </a:r>
            <a:r>
              <a:rPr lang="el-GR" sz="1800" b="0" baseline="0" dirty="0" err="1"/>
              <a:t>Νο</a:t>
            </a:r>
            <a:r>
              <a:rPr lang="el-GR" sz="1800" b="0" baseline="0" dirty="0"/>
              <a:t> 1</a:t>
            </a:r>
            <a:endParaRPr lang="el-GR" sz="1800" b="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T.a.No1!$B$292:$C$292</c:f>
              <c:strCache>
                <c:ptCount val="2"/>
                <c:pt idx="1">
                  <c:v>per plant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Pt>
            <c:idx val="23"/>
            <c:marker>
              <c:symbol val="none"/>
            </c:marker>
            <c:bubble3D val="0"/>
            <c:spPr>
              <a:ln w="28575" cap="rnd">
                <a:solidFill>
                  <a:schemeClr val="accent1"/>
                </a:solidFill>
                <a:prstDash val="dash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4836-439C-A11B-59C13B435524}"/>
              </c:ext>
            </c:extLst>
          </c:dPt>
          <c:cat>
            <c:numRef>
              <c:f>T.a.No1!$D$291:$AA$291</c:f>
              <c:numCache>
                <c:formatCode>m/d/yyyy</c:formatCode>
                <c:ptCount val="24"/>
                <c:pt idx="0">
                  <c:v>45246</c:v>
                </c:pt>
                <c:pt idx="1">
                  <c:v>45253</c:v>
                </c:pt>
                <c:pt idx="2">
                  <c:v>45260</c:v>
                </c:pt>
                <c:pt idx="3">
                  <c:v>45267</c:v>
                </c:pt>
                <c:pt idx="4">
                  <c:v>45274</c:v>
                </c:pt>
                <c:pt idx="5">
                  <c:v>45281</c:v>
                </c:pt>
                <c:pt idx="6">
                  <c:v>45288</c:v>
                </c:pt>
                <c:pt idx="7">
                  <c:v>45295</c:v>
                </c:pt>
                <c:pt idx="8">
                  <c:v>45302</c:v>
                </c:pt>
                <c:pt idx="9">
                  <c:v>45309</c:v>
                </c:pt>
                <c:pt idx="10">
                  <c:v>45316</c:v>
                </c:pt>
                <c:pt idx="11">
                  <c:v>45323</c:v>
                </c:pt>
                <c:pt idx="12">
                  <c:v>45330</c:v>
                </c:pt>
                <c:pt idx="13">
                  <c:v>45337</c:v>
                </c:pt>
                <c:pt idx="14">
                  <c:v>45344</c:v>
                </c:pt>
                <c:pt idx="15">
                  <c:v>45351</c:v>
                </c:pt>
                <c:pt idx="16">
                  <c:v>45358</c:v>
                </c:pt>
                <c:pt idx="17">
                  <c:v>45365</c:v>
                </c:pt>
                <c:pt idx="18">
                  <c:v>45372</c:v>
                </c:pt>
                <c:pt idx="19">
                  <c:v>45379</c:v>
                </c:pt>
                <c:pt idx="20">
                  <c:v>45386</c:v>
                </c:pt>
                <c:pt idx="21">
                  <c:v>45393</c:v>
                </c:pt>
                <c:pt idx="22">
                  <c:v>45400</c:v>
                </c:pt>
                <c:pt idx="23">
                  <c:v>45407</c:v>
                </c:pt>
              </c:numCache>
            </c:numRef>
          </c:cat>
          <c:val>
            <c:numRef>
              <c:f>T.a.No1!$D$292:$AA$292</c:f>
              <c:numCache>
                <c:formatCode>General</c:formatCode>
                <c:ptCount val="24"/>
                <c:pt idx="0">
                  <c:v>1.8900000000000001</c:v>
                </c:pt>
                <c:pt idx="1">
                  <c:v>4.22</c:v>
                </c:pt>
                <c:pt idx="2">
                  <c:v>10.48</c:v>
                </c:pt>
                <c:pt idx="3">
                  <c:v>45.419999999999987</c:v>
                </c:pt>
                <c:pt idx="4">
                  <c:v>24.22</c:v>
                </c:pt>
                <c:pt idx="5">
                  <c:v>12.02</c:v>
                </c:pt>
                <c:pt idx="6">
                  <c:v>7.44</c:v>
                </c:pt>
                <c:pt idx="7">
                  <c:v>5.0499999999999989</c:v>
                </c:pt>
                <c:pt idx="8">
                  <c:v>4.9600000000000009</c:v>
                </c:pt>
                <c:pt idx="9">
                  <c:v>6.6500000000000012</c:v>
                </c:pt>
                <c:pt idx="10">
                  <c:v>4.1199999999999992</c:v>
                </c:pt>
                <c:pt idx="11">
                  <c:v>4.3100000000000005</c:v>
                </c:pt>
                <c:pt idx="12">
                  <c:v>6.0700000000000021</c:v>
                </c:pt>
                <c:pt idx="13">
                  <c:v>6.9799999999999995</c:v>
                </c:pt>
                <c:pt idx="14">
                  <c:v>1.49</c:v>
                </c:pt>
                <c:pt idx="15">
                  <c:v>3.06</c:v>
                </c:pt>
                <c:pt idx="16">
                  <c:v>3.5800000000000005</c:v>
                </c:pt>
                <c:pt idx="17">
                  <c:v>3.1100000000000003</c:v>
                </c:pt>
                <c:pt idx="18">
                  <c:v>2.25</c:v>
                </c:pt>
                <c:pt idx="19">
                  <c:v>12.969999999999999</c:v>
                </c:pt>
                <c:pt idx="20">
                  <c:v>17.21</c:v>
                </c:pt>
                <c:pt idx="21">
                  <c:v>21.619999999999997</c:v>
                </c:pt>
                <c:pt idx="22">
                  <c:v>39.53</c:v>
                </c:pt>
                <c:pt idx="23">
                  <c:v>70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836-439C-A11B-59C13B43552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40165808"/>
        <c:axId val="740170488"/>
      </c:lineChart>
      <c:dateAx>
        <c:axId val="74016580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 b="1"/>
                  <a:t>Ημ/νια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l-GR"/>
            </a:p>
          </c:txPr>
        </c:title>
        <c:numFmt formatCode="m/d/yy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740170488"/>
        <c:crosses val="autoZero"/>
        <c:auto val="1"/>
        <c:lblOffset val="100"/>
        <c:baseTimeUnit val="days"/>
      </c:dateAx>
      <c:valAx>
        <c:axId val="7401704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 b="1"/>
                  <a:t>ΜΟ στοών ανα φύλλο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l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740165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l-GR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820806788480328"/>
          <c:y val="0.17543859649122806"/>
          <c:w val="0.83122363977116454"/>
          <c:h val="0.6386037617873944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'all together'!$G$47</c:f>
              <c:strCache>
                <c:ptCount val="1"/>
                <c:pt idx="0">
                  <c:v>Βιολογικά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'all together'!$F$48:$F$50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cat>
          <c:val>
            <c:numRef>
              <c:f>'all together'!$G$48:$G$50</c:f>
              <c:numCache>
                <c:formatCode>General</c:formatCode>
                <c:ptCount val="3"/>
                <c:pt idx="0">
                  <c:v>8</c:v>
                </c:pt>
                <c:pt idx="1">
                  <c:v>54</c:v>
                </c:pt>
                <c:pt idx="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08-4BF3-A0B9-D064833682C6}"/>
            </c:ext>
          </c:extLst>
        </c:ser>
        <c:ser>
          <c:idx val="1"/>
          <c:order val="1"/>
          <c:tx>
            <c:strRef>
              <c:f>'all together'!$H$47</c:f>
              <c:strCache>
                <c:ptCount val="1"/>
                <c:pt idx="0">
                  <c:v>Συμβατικά 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'all together'!$F$48:$F$50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cat>
          <c:val>
            <c:numRef>
              <c:f>'all together'!$H$48:$H$50</c:f>
              <c:numCache>
                <c:formatCode>General</c:formatCode>
                <c:ptCount val="3"/>
                <c:pt idx="0">
                  <c:v>92</c:v>
                </c:pt>
                <c:pt idx="1">
                  <c:v>46</c:v>
                </c:pt>
                <c:pt idx="2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208-4BF3-A0B9-D064833682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69788351"/>
        <c:axId val="1869774911"/>
      </c:barChart>
      <c:catAx>
        <c:axId val="186978835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/>
                  <a:t>Θερμοκηπική μονάδα  </a:t>
                </a:r>
              </a:p>
            </c:rich>
          </c:tx>
          <c:layout>
            <c:manualLayout>
              <c:xMode val="edge"/>
              <c:yMode val="edge"/>
              <c:x val="0.37423817229182327"/>
              <c:y val="0.9165274354556094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l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1869774911"/>
        <c:crosses val="autoZero"/>
        <c:auto val="1"/>
        <c:lblAlgn val="ctr"/>
        <c:lblOffset val="100"/>
        <c:noMultiLvlLbl val="0"/>
      </c:catAx>
      <c:valAx>
        <c:axId val="1869774911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/>
                  <a:t>%  χρήση  εντομοκτόνων 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l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18697883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504149257291148"/>
          <c:y val="5.413149533593619E-2"/>
          <c:w val="0.59993785687168433"/>
          <c:h val="7.79091325495670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el-G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l-G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820806788480328"/>
          <c:y val="0.20303408440726917"/>
          <c:w val="0.83122363977116454"/>
          <c:h val="0.6110083644388741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'all together'!$G$47</c:f>
              <c:strCache>
                <c:ptCount val="1"/>
                <c:pt idx="0">
                  <c:v>Βιολογικά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numRef>
              <c:f>'all together'!$F$54:$F$56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cat>
          <c:val>
            <c:numRef>
              <c:f>'all together'!$G$54:$G$56</c:f>
              <c:numCache>
                <c:formatCode>General</c:formatCode>
                <c:ptCount val="3"/>
                <c:pt idx="0">
                  <c:v>71</c:v>
                </c:pt>
                <c:pt idx="1">
                  <c:v>75</c:v>
                </c:pt>
                <c:pt idx="2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0C-466B-A9AC-134771C480B0}"/>
            </c:ext>
          </c:extLst>
        </c:ser>
        <c:ser>
          <c:idx val="1"/>
          <c:order val="1"/>
          <c:tx>
            <c:strRef>
              <c:f>'all together'!$H$47</c:f>
              <c:strCache>
                <c:ptCount val="1"/>
                <c:pt idx="0">
                  <c:v>Συμβατικά 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'all together'!$F$54:$F$56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3</c:v>
                </c:pt>
              </c:numCache>
            </c:numRef>
          </c:cat>
          <c:val>
            <c:numRef>
              <c:f>'all together'!$H$54:$H$56</c:f>
              <c:numCache>
                <c:formatCode>General</c:formatCode>
                <c:ptCount val="3"/>
                <c:pt idx="0">
                  <c:v>29</c:v>
                </c:pt>
                <c:pt idx="1">
                  <c:v>25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60C-466B-A9AC-134771C480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69788351"/>
        <c:axId val="1869774911"/>
      </c:barChart>
      <c:catAx>
        <c:axId val="1869788351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/>
                  <a:t>Θερμοκηπιακή μονάδα  </a:t>
                </a:r>
              </a:p>
            </c:rich>
          </c:tx>
          <c:layout>
            <c:manualLayout>
              <c:xMode val="edge"/>
              <c:yMode val="edge"/>
              <c:x val="0.38815607232769372"/>
              <c:y val="0.9072649828806000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l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1869774911"/>
        <c:crosses val="autoZero"/>
        <c:auto val="1"/>
        <c:lblAlgn val="ctr"/>
        <c:lblOffset val="100"/>
        <c:noMultiLvlLbl val="0"/>
      </c:catAx>
      <c:valAx>
        <c:axId val="1869774911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l-GR"/>
                  <a:t>%  χρήση  εντομοκτόνων 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2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l-G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l-GR"/>
          </a:p>
        </c:txPr>
        <c:crossAx val="18697883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7512705226715467"/>
          <c:y val="7.2592431136419361E-2"/>
          <c:w val="0.49420877783863021"/>
          <c:h val="7.79091325495670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l-G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/>
      </a:pPr>
      <a:endParaRPr lang="el-G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0.62165</cdr:x>
      <cdr:y>0.35671</cdr:y>
    </cdr:from>
    <cdr:to>
      <cdr:x>0.64881</cdr:x>
      <cdr:y>0.53765</cdr:y>
    </cdr:to>
    <cdr:sp macro="" textlink="">
      <cdr:nvSpPr>
        <cdr:cNvPr id="2" name="Βέλος: Κάτω 1">
          <a:extLst xmlns:a="http://schemas.openxmlformats.org/drawingml/2006/main">
            <a:ext uri="{FF2B5EF4-FFF2-40B4-BE49-F238E27FC236}">
              <a16:creationId xmlns:a16="http://schemas.microsoft.com/office/drawing/2014/main" id="{5DA91BC1-EBF1-090E-6339-D5F66698A381}"/>
            </a:ext>
          </a:extLst>
        </cdr:cNvPr>
        <cdr:cNvSpPr/>
      </cdr:nvSpPr>
      <cdr:spPr>
        <a:xfrm xmlns:a="http://schemas.openxmlformats.org/drawingml/2006/main">
          <a:off x="3410479" y="1168062"/>
          <a:ext cx="149004" cy="592496"/>
        </a:xfrm>
        <a:prstGeom xmlns:a="http://schemas.openxmlformats.org/drawingml/2006/main" prst="downArrow">
          <a:avLst/>
        </a:prstGeom>
        <a:solidFill xmlns:a="http://schemas.openxmlformats.org/drawingml/2006/main">
          <a:schemeClr val="bg2">
            <a:lumMod val="50000"/>
          </a:schemeClr>
        </a:solidFill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el-GR" sz="1100" dirty="0"/>
        </a:p>
      </cdr:txBody>
    </cdr:sp>
  </cdr:relSizeAnchor>
  <cdr:relSizeAnchor xmlns:cdr="http://schemas.openxmlformats.org/drawingml/2006/chartDrawing">
    <cdr:from>
      <cdr:x>0.5</cdr:x>
      <cdr:y>0.51088</cdr:y>
    </cdr:from>
    <cdr:to>
      <cdr:x>0.54457</cdr:x>
      <cdr:y>0.5914</cdr:y>
    </cdr:to>
    <cdr:sp macro="" textlink="">
      <cdr:nvSpPr>
        <cdr:cNvPr id="4" name="TextBox 5">
          <a:extLst xmlns:a="http://schemas.openxmlformats.org/drawingml/2006/main">
            <a:ext uri="{FF2B5EF4-FFF2-40B4-BE49-F238E27FC236}">
              <a16:creationId xmlns:a16="http://schemas.microsoft.com/office/drawing/2014/main" id="{CECCE3D1-426B-C89B-1FB8-5ED2D0775502}"/>
            </a:ext>
          </a:extLst>
        </cdr:cNvPr>
        <cdr:cNvSpPr txBox="1"/>
      </cdr:nvSpPr>
      <cdr:spPr>
        <a:xfrm xmlns:a="http://schemas.openxmlformats.org/drawingml/2006/main">
          <a:off x="2743086" y="1672901"/>
          <a:ext cx="244519" cy="263666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000" b="1" dirty="0"/>
            <a:t>a</a:t>
          </a:r>
          <a:endParaRPr lang="el-GR" sz="1000" b="1" dirty="0"/>
        </a:p>
      </cdr:txBody>
    </cdr:sp>
  </cdr:relSizeAnchor>
  <cdr:relSizeAnchor xmlns:cdr="http://schemas.openxmlformats.org/drawingml/2006/chartDrawing">
    <cdr:from>
      <cdr:x>0.32748</cdr:x>
      <cdr:y>0.6111</cdr:y>
    </cdr:from>
    <cdr:to>
      <cdr:x>0.37204</cdr:x>
      <cdr:y>0.6668</cdr:y>
    </cdr:to>
    <cdr:sp macro="" textlink="">
      <cdr:nvSpPr>
        <cdr:cNvPr id="5" name="TextBox 5">
          <a:extLst xmlns:a="http://schemas.openxmlformats.org/drawingml/2006/main">
            <a:ext uri="{FF2B5EF4-FFF2-40B4-BE49-F238E27FC236}">
              <a16:creationId xmlns:a16="http://schemas.microsoft.com/office/drawing/2014/main" id="{CECCE3D1-426B-C89B-1FB8-5ED2D0775502}"/>
            </a:ext>
          </a:extLst>
        </cdr:cNvPr>
        <cdr:cNvSpPr txBox="1"/>
      </cdr:nvSpPr>
      <cdr:spPr>
        <a:xfrm xmlns:a="http://schemas.openxmlformats.org/drawingml/2006/main">
          <a:off x="1639668" y="1789681"/>
          <a:ext cx="223111" cy="163126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000" b="1" dirty="0"/>
            <a:t>a</a:t>
          </a:r>
          <a:endParaRPr lang="el-GR" sz="1000" b="1" dirty="0"/>
        </a:p>
      </cdr:txBody>
    </cdr:sp>
  </cdr:relSizeAnchor>
  <cdr:relSizeAnchor xmlns:cdr="http://schemas.openxmlformats.org/drawingml/2006/chartDrawing">
    <cdr:from>
      <cdr:x>0.37713</cdr:x>
      <cdr:y>0.58379</cdr:y>
    </cdr:from>
    <cdr:to>
      <cdr:x>0.42169</cdr:x>
      <cdr:y>0.66431</cdr:y>
    </cdr:to>
    <cdr:sp macro="" textlink="">
      <cdr:nvSpPr>
        <cdr:cNvPr id="6" name="TextBox 5">
          <a:extLst xmlns:a="http://schemas.openxmlformats.org/drawingml/2006/main">
            <a:ext uri="{FF2B5EF4-FFF2-40B4-BE49-F238E27FC236}">
              <a16:creationId xmlns:a16="http://schemas.microsoft.com/office/drawing/2014/main" id="{CECCE3D1-426B-C89B-1FB8-5ED2D0775502}"/>
            </a:ext>
          </a:extLst>
        </cdr:cNvPr>
        <cdr:cNvSpPr txBox="1"/>
      </cdr:nvSpPr>
      <cdr:spPr>
        <a:xfrm xmlns:a="http://schemas.openxmlformats.org/drawingml/2006/main">
          <a:off x="2068999" y="1911644"/>
          <a:ext cx="244464" cy="263666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000" b="1" dirty="0"/>
            <a:t>a</a:t>
          </a:r>
          <a:endParaRPr lang="el-GR" sz="1000" b="1" dirty="0"/>
        </a:p>
      </cdr:txBody>
    </cdr:sp>
  </cdr:relSizeAnchor>
  <cdr:relSizeAnchor xmlns:cdr="http://schemas.openxmlformats.org/drawingml/2006/chartDrawing">
    <cdr:from>
      <cdr:x>0.83501</cdr:x>
      <cdr:y>0</cdr:y>
    </cdr:from>
    <cdr:to>
      <cdr:x>0.87957</cdr:x>
      <cdr:y>0.08053</cdr:y>
    </cdr:to>
    <cdr:sp macro="" textlink="">
      <cdr:nvSpPr>
        <cdr:cNvPr id="7" name="TextBox 5">
          <a:extLst xmlns:a="http://schemas.openxmlformats.org/drawingml/2006/main">
            <a:ext uri="{FF2B5EF4-FFF2-40B4-BE49-F238E27FC236}">
              <a16:creationId xmlns:a16="http://schemas.microsoft.com/office/drawing/2014/main" id="{CECCE3D1-426B-C89B-1FB8-5ED2D0775502}"/>
            </a:ext>
          </a:extLst>
        </cdr:cNvPr>
        <cdr:cNvSpPr txBox="1"/>
      </cdr:nvSpPr>
      <cdr:spPr>
        <a:xfrm xmlns:a="http://schemas.openxmlformats.org/drawingml/2006/main">
          <a:off x="4581029" y="0"/>
          <a:ext cx="244464" cy="263699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000" b="1" dirty="0"/>
            <a:t>a</a:t>
          </a:r>
          <a:endParaRPr lang="el-GR" sz="1000" b="1" dirty="0"/>
        </a:p>
      </cdr:txBody>
    </cdr:sp>
  </cdr:relSizeAnchor>
  <cdr:relSizeAnchor xmlns:cdr="http://schemas.openxmlformats.org/drawingml/2006/chartDrawing">
    <cdr:from>
      <cdr:x>0.67211</cdr:x>
      <cdr:y>0.26959</cdr:y>
    </cdr:from>
    <cdr:to>
      <cdr:x>0.71668</cdr:x>
      <cdr:y>0.35011</cdr:y>
    </cdr:to>
    <cdr:sp macro="" textlink="">
      <cdr:nvSpPr>
        <cdr:cNvPr id="9" name="TextBox 5">
          <a:extLst xmlns:a="http://schemas.openxmlformats.org/drawingml/2006/main">
            <a:ext uri="{FF2B5EF4-FFF2-40B4-BE49-F238E27FC236}">
              <a16:creationId xmlns:a16="http://schemas.microsoft.com/office/drawing/2014/main" id="{CECCE3D1-426B-C89B-1FB8-5ED2D0775502}"/>
            </a:ext>
          </a:extLst>
        </cdr:cNvPr>
        <cdr:cNvSpPr txBox="1"/>
      </cdr:nvSpPr>
      <cdr:spPr>
        <a:xfrm xmlns:a="http://schemas.openxmlformats.org/drawingml/2006/main">
          <a:off x="3687285" y="882792"/>
          <a:ext cx="244519" cy="263666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000" b="1" dirty="0"/>
            <a:t>a</a:t>
          </a:r>
          <a:endParaRPr lang="el-GR" sz="1000" b="1" dirty="0"/>
        </a:p>
      </cdr:txBody>
    </cdr:sp>
  </cdr:relSizeAnchor>
  <cdr:relSizeAnchor xmlns:cdr="http://schemas.openxmlformats.org/drawingml/2006/chartDrawing">
    <cdr:from>
      <cdr:x>0.55058</cdr:x>
      <cdr:y>0.45974</cdr:y>
    </cdr:from>
    <cdr:to>
      <cdr:x>0.59514</cdr:x>
      <cdr:y>0.54026</cdr:y>
    </cdr:to>
    <cdr:sp macro="" textlink="">
      <cdr:nvSpPr>
        <cdr:cNvPr id="11" name="TextBox 5">
          <a:extLst xmlns:a="http://schemas.openxmlformats.org/drawingml/2006/main">
            <a:ext uri="{FF2B5EF4-FFF2-40B4-BE49-F238E27FC236}">
              <a16:creationId xmlns:a16="http://schemas.microsoft.com/office/drawing/2014/main" id="{CECCE3D1-426B-C89B-1FB8-5ED2D0775502}"/>
            </a:ext>
          </a:extLst>
        </cdr:cNvPr>
        <cdr:cNvSpPr txBox="1"/>
      </cdr:nvSpPr>
      <cdr:spPr>
        <a:xfrm xmlns:a="http://schemas.openxmlformats.org/drawingml/2006/main">
          <a:off x="3020554" y="1505437"/>
          <a:ext cx="244463" cy="263667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000" b="1" dirty="0"/>
            <a:t>a</a:t>
          </a:r>
          <a:endParaRPr lang="el-GR" sz="1000" b="1" dirty="0"/>
        </a:p>
      </cdr:txBody>
    </cdr:sp>
  </cdr:relSizeAnchor>
  <cdr:relSizeAnchor xmlns:cdr="http://schemas.openxmlformats.org/drawingml/2006/chartDrawing">
    <cdr:from>
      <cdr:x>0.20341</cdr:x>
      <cdr:y>0.62679</cdr:y>
    </cdr:from>
    <cdr:to>
      <cdr:x>0.24798</cdr:x>
      <cdr:y>0.70731</cdr:y>
    </cdr:to>
    <cdr:sp macro="" textlink="">
      <cdr:nvSpPr>
        <cdr:cNvPr id="12" name="TextBox 5">
          <a:extLst xmlns:a="http://schemas.openxmlformats.org/drawingml/2006/main">
            <a:ext uri="{FF2B5EF4-FFF2-40B4-BE49-F238E27FC236}">
              <a16:creationId xmlns:a16="http://schemas.microsoft.com/office/drawing/2014/main" id="{CECCE3D1-426B-C89B-1FB8-5ED2D0775502}"/>
            </a:ext>
          </a:extLst>
        </cdr:cNvPr>
        <cdr:cNvSpPr txBox="1"/>
      </cdr:nvSpPr>
      <cdr:spPr>
        <a:xfrm xmlns:a="http://schemas.openxmlformats.org/drawingml/2006/main">
          <a:off x="1115928" y="2052444"/>
          <a:ext cx="244518" cy="263666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000" b="1" dirty="0"/>
            <a:t>b</a:t>
          </a:r>
          <a:endParaRPr lang="el-GR" sz="1000" b="1" dirty="0"/>
        </a:p>
      </cdr:txBody>
    </cdr:sp>
  </cdr:relSizeAnchor>
  <cdr:relSizeAnchor xmlns:cdr="http://schemas.openxmlformats.org/drawingml/2006/chartDrawing">
    <cdr:from>
      <cdr:x>0.89767</cdr:x>
      <cdr:y>0.44718</cdr:y>
    </cdr:from>
    <cdr:to>
      <cdr:x>0.94223</cdr:x>
      <cdr:y>0.5277</cdr:y>
    </cdr:to>
    <cdr:sp macro="" textlink="">
      <cdr:nvSpPr>
        <cdr:cNvPr id="13" name="TextBox 5">
          <a:extLst xmlns:a="http://schemas.openxmlformats.org/drawingml/2006/main">
            <a:ext uri="{FF2B5EF4-FFF2-40B4-BE49-F238E27FC236}">
              <a16:creationId xmlns:a16="http://schemas.microsoft.com/office/drawing/2014/main" id="{AC34377C-AC0E-BEBA-C86A-653CB41275C0}"/>
            </a:ext>
          </a:extLst>
        </cdr:cNvPr>
        <cdr:cNvSpPr txBox="1"/>
      </cdr:nvSpPr>
      <cdr:spPr>
        <a:xfrm xmlns:a="http://schemas.openxmlformats.org/drawingml/2006/main">
          <a:off x="4924795" y="1464310"/>
          <a:ext cx="244464" cy="26366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000" b="1" dirty="0"/>
            <a:t>b</a:t>
          </a:r>
          <a:endParaRPr lang="el-GR" sz="1000" b="1" dirty="0"/>
        </a:p>
      </cdr:txBody>
    </cdr:sp>
  </cdr:relSizeAnchor>
  <cdr:relSizeAnchor xmlns:cdr="http://schemas.openxmlformats.org/drawingml/2006/chartDrawing">
    <cdr:from>
      <cdr:x>0.72581</cdr:x>
      <cdr:y>0.46851</cdr:y>
    </cdr:from>
    <cdr:to>
      <cdr:x>0.77037</cdr:x>
      <cdr:y>0.54903</cdr:y>
    </cdr:to>
    <cdr:sp macro="" textlink="">
      <cdr:nvSpPr>
        <cdr:cNvPr id="14" name="TextBox 5">
          <a:extLst xmlns:a="http://schemas.openxmlformats.org/drawingml/2006/main">
            <a:ext uri="{FF2B5EF4-FFF2-40B4-BE49-F238E27FC236}">
              <a16:creationId xmlns:a16="http://schemas.microsoft.com/office/drawing/2014/main" id="{AC34377C-AC0E-BEBA-C86A-653CB41275C0}"/>
            </a:ext>
          </a:extLst>
        </cdr:cNvPr>
        <cdr:cNvSpPr txBox="1"/>
      </cdr:nvSpPr>
      <cdr:spPr>
        <a:xfrm xmlns:a="http://schemas.openxmlformats.org/drawingml/2006/main">
          <a:off x="3981922" y="1534159"/>
          <a:ext cx="244464" cy="26366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000" b="1" dirty="0"/>
            <a:t>b</a:t>
          </a:r>
          <a:endParaRPr lang="el-GR" sz="1000" b="1" dirty="0"/>
        </a:p>
      </cdr:txBody>
    </cdr:sp>
  </cdr:relSizeAnchor>
  <cdr:relSizeAnchor xmlns:cdr="http://schemas.openxmlformats.org/drawingml/2006/chartDrawing">
    <cdr:from>
      <cdr:x>0.44452</cdr:x>
      <cdr:y>0.35671</cdr:y>
    </cdr:from>
    <cdr:to>
      <cdr:x>0.47168</cdr:x>
      <cdr:y>0.53765</cdr:y>
    </cdr:to>
    <cdr:sp macro="" textlink="">
      <cdr:nvSpPr>
        <cdr:cNvPr id="3" name="Βέλος: Κάτω 2">
          <a:extLst xmlns:a="http://schemas.openxmlformats.org/drawingml/2006/main">
            <a:ext uri="{FF2B5EF4-FFF2-40B4-BE49-F238E27FC236}">
              <a16:creationId xmlns:a16="http://schemas.microsoft.com/office/drawing/2014/main" id="{FA49978C-DCC4-3B38-92C3-767C9AC59770}"/>
            </a:ext>
          </a:extLst>
        </cdr:cNvPr>
        <cdr:cNvSpPr/>
      </cdr:nvSpPr>
      <cdr:spPr>
        <a:xfrm xmlns:a="http://schemas.openxmlformats.org/drawingml/2006/main">
          <a:off x="2438689" y="1168062"/>
          <a:ext cx="149005" cy="592495"/>
        </a:xfrm>
        <a:prstGeom xmlns:a="http://schemas.openxmlformats.org/drawingml/2006/main" prst="downArrow">
          <a:avLst/>
        </a:prstGeom>
        <a:solidFill xmlns:a="http://schemas.openxmlformats.org/drawingml/2006/main">
          <a:schemeClr val="bg2">
            <a:lumMod val="50000"/>
          </a:schemeClr>
        </a:solidFill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lang="el-GR" sz="1100" dirty="0"/>
        </a:p>
      </cdr:txBody>
    </cdr:sp>
  </cdr:relSizeAnchor>
  <cdr:relSizeAnchor xmlns:cdr="http://schemas.openxmlformats.org/drawingml/2006/chartDrawing">
    <cdr:from>
      <cdr:x>0.15153</cdr:x>
      <cdr:y>0.69187</cdr:y>
    </cdr:from>
    <cdr:to>
      <cdr:x>0.19609</cdr:x>
      <cdr:y>0.77239</cdr:y>
    </cdr:to>
    <cdr:sp macro="" textlink="">
      <cdr:nvSpPr>
        <cdr:cNvPr id="8" name="TextBox 5"/>
        <cdr:cNvSpPr txBox="1"/>
      </cdr:nvSpPr>
      <cdr:spPr>
        <a:xfrm xmlns:a="http://schemas.openxmlformats.org/drawingml/2006/main">
          <a:off x="831338" y="2265546"/>
          <a:ext cx="244463" cy="263666"/>
        </a:xfrm>
        <a:prstGeom xmlns:a="http://schemas.openxmlformats.org/drawingml/2006/main" prst="rect">
          <a:avLst/>
        </a:prstGeom>
        <a:solidFill xmlns:a="http://schemas.openxmlformats.org/drawingml/2006/main">
          <a:schemeClr val="lt1"/>
        </a:solidFill>
        <a:ln xmlns:a="http://schemas.openxmlformats.org/drawingml/2006/main" w="9525" cmpd="sng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 anchor="t"/>
        <a:lstStyle xmlns:a="http://schemas.openxmlformats.org/drawingml/2006/main">
          <a:lvl1pPr marL="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dk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GB" sz="1000" b="1" dirty="0"/>
            <a:t>a</a:t>
          </a:r>
          <a:endParaRPr lang="el-GR" sz="10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0.13959</cdr:x>
      <cdr:y>0.24189</cdr:y>
    </cdr:from>
    <cdr:to>
      <cdr:x>0.26437</cdr:x>
      <cdr:y>0.83148</cdr:y>
    </cdr:to>
    <cdr:sp macro="" textlink="">
      <cdr:nvSpPr>
        <cdr:cNvPr id="2" name="Οβάλ 1">
          <a:extLst xmlns:a="http://schemas.openxmlformats.org/drawingml/2006/main">
            <a:ext uri="{FF2B5EF4-FFF2-40B4-BE49-F238E27FC236}">
              <a16:creationId xmlns:a16="http://schemas.microsoft.com/office/drawing/2014/main" id="{224F3305-1E27-A0B5-551F-515A27FC1894}"/>
            </a:ext>
          </a:extLst>
        </cdr:cNvPr>
        <cdr:cNvSpPr/>
      </cdr:nvSpPr>
      <cdr:spPr>
        <a:xfrm xmlns:a="http://schemas.openxmlformats.org/drawingml/2006/main">
          <a:off x="1097154" y="978675"/>
          <a:ext cx="980661" cy="2385391"/>
        </a:xfrm>
        <a:prstGeom xmlns:a="http://schemas.openxmlformats.org/drawingml/2006/main" prst="ellipse">
          <a:avLst/>
        </a:prstGeom>
        <a:solidFill xmlns:a="http://schemas.openxmlformats.org/drawingml/2006/main">
          <a:srgbClr val="FF0000">
            <a:alpha val="25000"/>
          </a:srgbClr>
        </a:solidFill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  <cdr:relSizeAnchor xmlns:cdr="http://schemas.openxmlformats.org/drawingml/2006/chartDrawing">
    <cdr:from>
      <cdr:x>0.20367</cdr:x>
      <cdr:y>0.37471</cdr:y>
    </cdr:from>
    <cdr:to>
      <cdr:x>0.28713</cdr:x>
      <cdr:y>0.62529</cdr:y>
    </cdr:to>
    <cdr:cxnSp macro="">
      <cdr:nvCxnSpPr>
        <cdr:cNvPr id="4" name="Ευθύγραμμο βέλος σύνδεσης 3">
          <a:extLst xmlns:a="http://schemas.openxmlformats.org/drawingml/2006/main">
            <a:ext uri="{FF2B5EF4-FFF2-40B4-BE49-F238E27FC236}">
              <a16:creationId xmlns:a16="http://schemas.microsoft.com/office/drawing/2014/main" id="{6676FB2E-4589-A111-938F-46D53C0037DD}"/>
            </a:ext>
          </a:extLst>
        </cdr:cNvPr>
        <cdr:cNvCxnSpPr/>
      </cdr:nvCxnSpPr>
      <cdr:spPr>
        <a:xfrm xmlns:a="http://schemas.openxmlformats.org/drawingml/2006/main">
          <a:off x="1600737" y="1516054"/>
          <a:ext cx="655982" cy="1013792"/>
        </a:xfrm>
        <a:prstGeom xmlns:a="http://schemas.openxmlformats.org/drawingml/2006/main" prst="straightConnector1">
          <a:avLst/>
        </a:prstGeom>
        <a:ln xmlns:a="http://schemas.openxmlformats.org/drawingml/2006/main" w="31750">
          <a:tailEnd type="arrow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0.31444</cdr:x>
      <cdr:y>0.7068</cdr:y>
    </cdr:from>
    <cdr:to>
      <cdr:x>0.7604</cdr:x>
      <cdr:y>0.7068</cdr:y>
    </cdr:to>
    <cdr:cxnSp macro="">
      <cdr:nvCxnSpPr>
        <cdr:cNvPr id="6" name="Ευθύγραμμο βέλος σύνδεσης 5">
          <a:extLst xmlns:a="http://schemas.openxmlformats.org/drawingml/2006/main">
            <a:ext uri="{FF2B5EF4-FFF2-40B4-BE49-F238E27FC236}">
              <a16:creationId xmlns:a16="http://schemas.microsoft.com/office/drawing/2014/main" id="{A099D9F0-8907-F1DF-C0AC-D34EAD3BF395}"/>
            </a:ext>
          </a:extLst>
        </cdr:cNvPr>
        <cdr:cNvCxnSpPr/>
      </cdr:nvCxnSpPr>
      <cdr:spPr>
        <a:xfrm xmlns:a="http://schemas.openxmlformats.org/drawingml/2006/main">
          <a:off x="2471344" y="2859626"/>
          <a:ext cx="3505123" cy="0"/>
        </a:xfrm>
        <a:prstGeom xmlns:a="http://schemas.openxmlformats.org/drawingml/2006/main" prst="straightConnector1">
          <a:avLst/>
        </a:prstGeom>
        <a:ln xmlns:a="http://schemas.openxmlformats.org/drawingml/2006/main" w="31750">
          <a:tailEnd type="arrow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0.10487</cdr:x>
      <cdr:y>0.4254</cdr:y>
    </cdr:from>
    <cdr:to>
      <cdr:x>0.17249</cdr:x>
      <cdr:y>0.66367</cdr:y>
    </cdr:to>
    <cdr:cxnSp macro="">
      <cdr:nvCxnSpPr>
        <cdr:cNvPr id="8" name="Ευθύγραμμο βέλος σύνδεσης 7">
          <a:extLst xmlns:a="http://schemas.openxmlformats.org/drawingml/2006/main">
            <a:ext uri="{FF2B5EF4-FFF2-40B4-BE49-F238E27FC236}">
              <a16:creationId xmlns:a16="http://schemas.microsoft.com/office/drawing/2014/main" id="{F5E8AF37-EE0F-F8F0-D7B3-6F342CCDE900}"/>
            </a:ext>
          </a:extLst>
        </cdr:cNvPr>
        <cdr:cNvCxnSpPr/>
      </cdr:nvCxnSpPr>
      <cdr:spPr>
        <a:xfrm xmlns:a="http://schemas.openxmlformats.org/drawingml/2006/main" flipV="1">
          <a:off x="824229" y="1721121"/>
          <a:ext cx="531458" cy="964016"/>
        </a:xfrm>
        <a:prstGeom xmlns:a="http://schemas.openxmlformats.org/drawingml/2006/main" prst="straightConnector1">
          <a:avLst/>
        </a:prstGeom>
        <a:ln xmlns:a="http://schemas.openxmlformats.org/drawingml/2006/main" w="31750">
          <a:tailEnd type="arrow"/>
        </a:ln>
      </cdr:spPr>
      <cdr:style>
        <a:lnRef xmlns:a="http://schemas.openxmlformats.org/drawingml/2006/main" idx="1">
          <a:schemeClr val="accent2"/>
        </a:lnRef>
        <a:fillRef xmlns:a="http://schemas.openxmlformats.org/drawingml/2006/main" idx="0">
          <a:schemeClr val="accent2"/>
        </a:fillRef>
        <a:effectRef xmlns:a="http://schemas.openxmlformats.org/drawingml/2006/main" idx="0">
          <a:schemeClr val="accent2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0.13772</cdr:x>
      <cdr:y>0.1197</cdr:y>
    </cdr:from>
    <cdr:to>
      <cdr:x>0.29284</cdr:x>
      <cdr:y>0.30934</cdr:y>
    </cdr:to>
    <cdr:sp macro="" textlink="">
      <cdr:nvSpPr>
        <cdr:cNvPr id="10" name="TextBox 9">
          <a:extLst xmlns:a="http://schemas.openxmlformats.org/drawingml/2006/main">
            <a:ext uri="{FF2B5EF4-FFF2-40B4-BE49-F238E27FC236}">
              <a16:creationId xmlns:a16="http://schemas.microsoft.com/office/drawing/2014/main" id="{B0A9A420-B531-2C15-2AD9-4F301997D610}"/>
            </a:ext>
          </a:extLst>
        </cdr:cNvPr>
        <cdr:cNvSpPr txBox="1"/>
      </cdr:nvSpPr>
      <cdr:spPr>
        <a:xfrm xmlns:a="http://schemas.openxmlformats.org/drawingml/2006/main">
          <a:off x="1082418" y="484291"/>
          <a:ext cx="1219200" cy="76725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l-GR" sz="1100" dirty="0"/>
            <a:t>Εισβολή από </a:t>
          </a:r>
        </a:p>
        <a:p xmlns:a="http://schemas.openxmlformats.org/drawingml/2006/main">
          <a:pPr algn="ctr"/>
          <a:r>
            <a:rPr lang="el-GR" dirty="0"/>
            <a:t>γειτονικό θερμοκήπιο </a:t>
          </a:r>
          <a:r>
            <a:rPr lang="el-GR" sz="1100" dirty="0"/>
            <a:t> </a:t>
          </a:r>
          <a:endParaRPr lang="en-U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DD33C2-C551-4792-829E-CFA8DD7EBB3A}" type="datetimeFigureOut">
              <a:rPr lang="el-GR" smtClean="0"/>
              <a:t>14/3/2026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9CE5EA-497D-4D61-B66B-5F3075084DE8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4035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1BA5CC-62ED-4BBF-9C62-85727DF105E5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6238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8C84E02-C1AC-276B-09D8-FF97948191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5D41DA82-4D42-F8AD-1D9F-754F4C3F3B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CEB3DF1-2B1D-C918-DB38-C257D472D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03D7A-FDB9-4390-8DC2-A62CBA13BD2B}" type="datetimeFigureOut">
              <a:rPr lang="el-GR" smtClean="0"/>
              <a:t>14/3/2026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2E0A452-14BF-C63A-1C13-4938D2843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CA1F304-A182-BAE7-B158-1F7D98A6C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DD069-55D2-423B-B317-56E6E330C1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7268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C74E6B0-205B-7EFD-DBB9-B67C7D53B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A9EE0ECA-F0C7-07B0-6406-C450581A40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71F73BC-412E-82EE-C466-2372899AEA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03D7A-FDB9-4390-8DC2-A62CBA13BD2B}" type="datetimeFigureOut">
              <a:rPr lang="el-GR" smtClean="0"/>
              <a:t>14/3/2026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81A74CA-6FC2-D8AC-0264-EDC7045D7C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665C306-CFFB-0430-7536-8E8B6D186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DD069-55D2-423B-B317-56E6E330C1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78065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A2EB8F9F-CA0E-D347-26F8-FF9E5038D7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AFE698DF-0CF3-AAB8-8A56-86D12C774A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3558F83-8AF3-87F0-FCDC-6DB122318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03D7A-FDB9-4390-8DC2-A62CBA13BD2B}" type="datetimeFigureOut">
              <a:rPr lang="el-GR" smtClean="0"/>
              <a:t>14/3/2026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9F489E98-68FD-F871-E322-650EAC5B75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19669208-A821-2074-CDC3-83760DFBF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DD069-55D2-423B-B317-56E6E330C1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09141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B7D7BCF-DCD8-4ABB-C77A-8BFA0DAB02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994645A-E7FE-2AFA-C3BE-FB60AA1975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5B023AD-A287-1008-AF28-8D1D9DD8B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03D7A-FDB9-4390-8DC2-A62CBA13BD2B}" type="datetimeFigureOut">
              <a:rPr lang="el-GR" smtClean="0"/>
              <a:t>14/3/2026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AB7C19F-D309-4C65-5C56-BF9CD05822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3D9FE00-8876-2363-2A46-B1E1E2047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DD069-55D2-423B-B317-56E6E330C1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8844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E7F370B-B1A0-1923-C3A1-1F637C9FD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072020FE-FD11-39F1-083F-6E4A1BBDD5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86FCD55-EC85-B617-3B85-8CCEEBB21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03D7A-FDB9-4390-8DC2-A62CBA13BD2B}" type="datetimeFigureOut">
              <a:rPr lang="el-GR" smtClean="0"/>
              <a:t>14/3/2026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478B852-05BF-CB45-45E3-1FCF75A69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287F40F-BEAE-7A08-8FAE-AF6C9FCAF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DD069-55D2-423B-B317-56E6E330C1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05113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D38407C-4787-D483-584D-8AD0D4FA2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E9567B6-872C-AEFA-C304-65AEF47434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0F8FC0F7-A287-4A4F-5AF6-A800B97C38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482AA03E-0612-500C-798D-044849254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03D7A-FDB9-4390-8DC2-A62CBA13BD2B}" type="datetimeFigureOut">
              <a:rPr lang="el-GR" smtClean="0"/>
              <a:t>14/3/2026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CE4DAF00-24B5-D1C1-74DC-DABD5712EA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3CAE2503-710A-CEE4-C19A-5E83B5D2C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DD069-55D2-423B-B317-56E6E330C1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38216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5EEDD36-0916-0124-501C-6BF0E14172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5E0E04F-25CF-0263-0835-5E78CC4A75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141ECB9-6717-FEF1-E1CD-F245003AF0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320DC080-1936-03DA-BD4D-F4A19BBECC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8CD282D6-2652-BAE5-1698-31FD0C7634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0E546807-B619-3E24-A253-2FE7AA5DE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03D7A-FDB9-4390-8DC2-A62CBA13BD2B}" type="datetimeFigureOut">
              <a:rPr lang="el-GR" smtClean="0"/>
              <a:t>14/3/2026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27B7B2E4-26BF-D195-A2ED-08D0F973A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F48A3D96-7246-1700-8E21-49FB31A7B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DD069-55D2-423B-B317-56E6E330C1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64251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2AD0B6F-F4E5-A2E8-F540-1A0020B06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F3C5DA29-42BD-8E1C-8F18-73C5FDF9A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03D7A-FDB9-4390-8DC2-A62CBA13BD2B}" type="datetimeFigureOut">
              <a:rPr lang="el-GR" smtClean="0"/>
              <a:t>14/3/2026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EB8A3C11-E8F8-77B9-E72B-976D97F26A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08200DAA-7291-B94B-0CB4-0BF3800D7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DD069-55D2-423B-B317-56E6E330C1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0953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6E9FC170-56AF-FF18-78D9-CC458E48A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03D7A-FDB9-4390-8DC2-A62CBA13BD2B}" type="datetimeFigureOut">
              <a:rPr lang="el-GR" smtClean="0"/>
              <a:t>14/3/2026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C3CD5F11-291C-51BC-BF1D-4FBD01905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D371B1CE-27F1-EBFC-0B20-078A62BB2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DD069-55D2-423B-B317-56E6E330C1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80236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82D56BF-156E-94EE-490A-7BE17BC7C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76A56FB-1315-3587-3C86-8C697E1B10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A6EBA5DF-2423-FFD1-BEE9-F3D59439D1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65E793A-E516-A781-B07B-1B4D92641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03D7A-FDB9-4390-8DC2-A62CBA13BD2B}" type="datetimeFigureOut">
              <a:rPr lang="el-GR" smtClean="0"/>
              <a:t>14/3/2026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C07503B5-6FAD-6778-B8E1-0AEAB51ED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AFD831D9-5FAE-FDD4-B27E-9755D3F98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DD069-55D2-423B-B317-56E6E330C1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7705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CFFAEC5-CCD0-E7D7-F523-C8D0222A4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B6CDBD79-4055-D267-3A9D-FE1F51A39C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A79821E-620C-36C2-4890-43CFCE4349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43FE1EA7-8303-C509-46F0-ED2290B187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203D7A-FDB9-4390-8DC2-A62CBA13BD2B}" type="datetimeFigureOut">
              <a:rPr lang="el-GR" smtClean="0"/>
              <a:t>14/3/2026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60BF2378-DA2F-C034-4E5C-E69EB24C0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A7877C65-17A6-9159-9290-66FAFA3DF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3DD069-55D2-423B-B317-56E6E330C1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5455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3899BED4-F6C3-D0FA-8BC5-350B84313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1F711E67-69F1-D6B4-22DD-81168BE645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9198202-F48E-9CAE-64F6-E5D33EF6FB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203D7A-FDB9-4390-8DC2-A62CBA13BD2B}" type="datetimeFigureOut">
              <a:rPr lang="el-GR" smtClean="0"/>
              <a:t>14/3/2026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A6EA20C-E58B-5F2A-42F5-C1184CDEB2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75633DE-6353-0C46-BE5B-2FBF89DC90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DD069-55D2-423B-B317-56E6E330C146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3853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21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jpe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4.jpg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jpg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5.png"/><Relationship Id="rId7" Type="http://schemas.openxmlformats.org/officeDocument/2006/relationships/image" Target="../media/image53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10" Type="http://schemas.openxmlformats.org/officeDocument/2006/relationships/image" Target="../media/image55.png"/><Relationship Id="rId4" Type="http://schemas.openxmlformats.org/officeDocument/2006/relationships/image" Target="../media/image50.png"/><Relationship Id="rId9" Type="http://schemas.openxmlformats.org/officeDocument/2006/relationships/image" Target="../media/image54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1.jpeg"/><Relationship Id="rId7" Type="http://schemas.openxmlformats.org/officeDocument/2006/relationships/image" Target="../media/image5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53.jpeg"/><Relationship Id="rId4" Type="http://schemas.openxmlformats.org/officeDocument/2006/relationships/image" Target="../media/image52.png"/><Relationship Id="rId9" Type="http://schemas.openxmlformats.org/officeDocument/2006/relationships/image" Target="../media/image5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1.jpeg"/><Relationship Id="rId7" Type="http://schemas.openxmlformats.org/officeDocument/2006/relationships/image" Target="../media/image54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53.jpe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13" Type="http://schemas.openxmlformats.org/officeDocument/2006/relationships/image" Target="../media/image72.png"/><Relationship Id="rId18" Type="http://schemas.openxmlformats.org/officeDocument/2006/relationships/image" Target="../media/image77.png"/><Relationship Id="rId3" Type="http://schemas.openxmlformats.org/officeDocument/2006/relationships/image" Target="../media/image64.png"/><Relationship Id="rId7" Type="http://schemas.openxmlformats.org/officeDocument/2006/relationships/image" Target="../media/image67.png"/><Relationship Id="rId12" Type="http://schemas.openxmlformats.org/officeDocument/2006/relationships/image" Target="../media/image47.png"/><Relationship Id="rId17" Type="http://schemas.openxmlformats.org/officeDocument/2006/relationships/image" Target="../media/image76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5" Type="http://schemas.openxmlformats.org/officeDocument/2006/relationships/image" Target="../media/image74.jpeg"/><Relationship Id="rId10" Type="http://schemas.openxmlformats.org/officeDocument/2006/relationships/image" Target="../media/image70.png"/><Relationship Id="rId19" Type="http://schemas.openxmlformats.org/officeDocument/2006/relationships/image" Target="../media/image78.png"/><Relationship Id="rId4" Type="http://schemas.openxmlformats.org/officeDocument/2006/relationships/image" Target="../media/image22.png"/><Relationship Id="rId9" Type="http://schemas.openxmlformats.org/officeDocument/2006/relationships/image" Target="../media/image69.jpeg"/><Relationship Id="rId14" Type="http://schemas.openxmlformats.org/officeDocument/2006/relationships/image" Target="../media/image73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jpeg"/><Relationship Id="rId3" Type="http://schemas.openxmlformats.org/officeDocument/2006/relationships/image" Target="../media/image73.png"/><Relationship Id="rId7" Type="http://schemas.openxmlformats.org/officeDocument/2006/relationships/image" Target="../media/image83.jp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jpeg"/><Relationship Id="rId5" Type="http://schemas.openxmlformats.org/officeDocument/2006/relationships/image" Target="../media/image81.jpeg"/><Relationship Id="rId4" Type="http://schemas.openxmlformats.org/officeDocument/2006/relationships/image" Target="../media/image80.jpg"/><Relationship Id="rId9" Type="http://schemas.openxmlformats.org/officeDocument/2006/relationships/image" Target="../media/image8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47760658-1492-E493-EE21-305F6955E1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5024" y="5129526"/>
            <a:ext cx="6381455" cy="1625191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l-GR" sz="1600" dirty="0"/>
              <a:t>Προέδρος Τμήματος Γεωπονίας</a:t>
            </a:r>
          </a:p>
          <a:p>
            <a:pPr algn="l">
              <a:lnSpc>
                <a:spcPct val="100000"/>
              </a:lnSpc>
            </a:pPr>
            <a:r>
              <a:rPr lang="el-GR" sz="1600" dirty="0"/>
              <a:t>Καθηγητής  Γεωργικής Εντομολογίας &amp; Φαρμακολογίας</a:t>
            </a:r>
          </a:p>
          <a:p>
            <a:pPr algn="l">
              <a:lnSpc>
                <a:spcPct val="100000"/>
              </a:lnSpc>
            </a:pPr>
            <a:r>
              <a:rPr lang="el-GR" sz="1600" b="1" dirty="0"/>
              <a:t>Τμήμα Γεωπονίας, Ελληνικό Μεσογειακό Πανεπιστήμιο</a:t>
            </a:r>
            <a:endParaRPr lang="el-GR" sz="1800" b="1" dirty="0"/>
          </a:p>
        </p:txBody>
      </p:sp>
      <p:pic>
        <p:nvPicPr>
          <p:cNvPr id="1028" name="Picture 4" descr="Ελληνικό Μεσογειακό Πανεπιστήμιο - Hellenic Mediterranean University |  Heraklion">
            <a:extLst>
              <a:ext uri="{FF2B5EF4-FFF2-40B4-BE49-F238E27FC236}">
                <a16:creationId xmlns:a16="http://schemas.microsoft.com/office/drawing/2014/main" id="{C78F6DB8-832F-644E-1C03-8308E04802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38" y="341821"/>
            <a:ext cx="1124261" cy="11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6E7D7A4-BC1F-3D75-B81C-40B2814C7851}"/>
              </a:ext>
            </a:extLst>
          </p:cNvPr>
          <p:cNvSpPr txBox="1"/>
          <p:nvPr/>
        </p:nvSpPr>
        <p:spPr>
          <a:xfrm>
            <a:off x="2013726" y="2075778"/>
            <a:ext cx="8531691" cy="15897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</a:t>
            </a:r>
            <a:r>
              <a:rPr lang="el-GR" sz="2800" b="1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ρόλος των Πανεπιστήμιων στην εκπαίδευση </a:t>
            </a:r>
            <a:r>
              <a:rPr lang="el-GR" sz="2800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για ένα αποτελεσματικό 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AKIS</a:t>
            </a:r>
            <a:endParaRPr lang="el-GR" sz="2800" kern="100" dirty="0">
              <a:solidFill>
                <a:srgbClr val="0070C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endParaRPr lang="el-GR" sz="2400" i="1" kern="100" dirty="0">
              <a:solidFill>
                <a:srgbClr val="0070C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FB4F05-3310-D84E-61E3-25F9B658C3F7}"/>
              </a:ext>
            </a:extLst>
          </p:cNvPr>
          <p:cNvSpPr txBox="1"/>
          <p:nvPr/>
        </p:nvSpPr>
        <p:spPr>
          <a:xfrm>
            <a:off x="725024" y="4510084"/>
            <a:ext cx="4888638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sz="2000" b="1" dirty="0"/>
              <a:t>Ροδιτάκης Εμμανουήλ </a:t>
            </a:r>
            <a:endParaRPr lang="el-GR" b="1" dirty="0"/>
          </a:p>
        </p:txBody>
      </p:sp>
      <p:pic>
        <p:nvPicPr>
          <p:cNvPr id="1026" name="Picture 2" descr="Agrotica: Μετατίθεται για τις 12-15 Μαρτίου 2026 - ΕΘΕΑΣ">
            <a:extLst>
              <a:ext uri="{FF2B5EF4-FFF2-40B4-BE49-F238E27FC236}">
                <a16:creationId xmlns:a16="http://schemas.microsoft.com/office/drawing/2014/main" id="{9B5F9386-A66D-DE38-8A07-7782F33556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3475" y="4890988"/>
            <a:ext cx="2766126" cy="1498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What is SCIA - AKIS? | AKIS">
            <a:extLst>
              <a:ext uri="{FF2B5EF4-FFF2-40B4-BE49-F238E27FC236}">
                <a16:creationId xmlns:a16="http://schemas.microsoft.com/office/drawing/2014/main" id="{5C42D85E-F307-CEEA-F61C-3E7DEA652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4822" y="313940"/>
            <a:ext cx="1000699" cy="1305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U CAP Network logo">
            <a:extLst>
              <a:ext uri="{FF2B5EF4-FFF2-40B4-BE49-F238E27FC236}">
                <a16:creationId xmlns:a16="http://schemas.microsoft.com/office/drawing/2014/main" id="{EAF7AE1B-AFC8-B2E1-ED1D-60F730BBA2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5399" y="705678"/>
            <a:ext cx="1700018" cy="66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362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478E0-F464-53D2-F8EC-FE1680C12B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BCBFBB8A-DD06-AF6A-2E3C-F010A67C449C}"/>
              </a:ext>
            </a:extLst>
          </p:cNvPr>
          <p:cNvSpPr txBox="1"/>
          <p:nvPr/>
        </p:nvSpPr>
        <p:spPr>
          <a:xfrm>
            <a:off x="4353337" y="723245"/>
            <a:ext cx="54444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chemeClr val="accent5">
                    <a:lumMod val="75000"/>
                  </a:schemeClr>
                </a:solidFill>
              </a:rPr>
              <a:t>Παρακολούθηση  πληθυσμιακής πίεσης 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435608-0B89-A628-0898-670FE7F3E32F}"/>
              </a:ext>
            </a:extLst>
          </p:cNvPr>
          <p:cNvSpPr txBox="1"/>
          <p:nvPr/>
        </p:nvSpPr>
        <p:spPr>
          <a:xfrm>
            <a:off x="4416351" y="1540215"/>
            <a:ext cx="4389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Είναι οι ηλεκτρονικές παγίδες η απάντηση? </a:t>
            </a:r>
          </a:p>
        </p:txBody>
      </p:sp>
      <p:pic>
        <p:nvPicPr>
          <p:cNvPr id="13" name="Εικόνα 12" descr="A machine with a red cover&#10;&#10;AI-generated content may be incorrect.">
            <a:extLst>
              <a:ext uri="{FF2B5EF4-FFF2-40B4-BE49-F238E27FC236}">
                <a16:creationId xmlns:a16="http://schemas.microsoft.com/office/drawing/2014/main" id="{82365C22-7402-D892-08CA-CFAA263C7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4392" y="5451009"/>
            <a:ext cx="1032770" cy="1258555"/>
          </a:xfrm>
          <a:prstGeom prst="rect">
            <a:avLst/>
          </a:prstGeom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F031397A-2528-A29A-D9C9-FDE4AC3DAC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6676" y="2905827"/>
            <a:ext cx="3474720" cy="2422525"/>
          </a:xfrm>
          <a:prstGeom prst="rect">
            <a:avLst/>
          </a:prstGeom>
          <a:noFill/>
        </p:spPr>
      </p:pic>
      <p:pic>
        <p:nvPicPr>
          <p:cNvPr id="6" name="Εικόνα 5" descr="A white square object with a red object on it&#10;&#10;AI-generated content may be incorrect.">
            <a:extLst>
              <a:ext uri="{FF2B5EF4-FFF2-40B4-BE49-F238E27FC236}">
                <a16:creationId xmlns:a16="http://schemas.microsoft.com/office/drawing/2014/main" id="{278C48DB-F6FC-98E0-A4FE-A280FA116AA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58"/>
          <a:stretch/>
        </p:blipFill>
        <p:spPr bwMode="auto">
          <a:xfrm>
            <a:off x="9552003" y="5469171"/>
            <a:ext cx="1071919" cy="124039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D9D2A103-770B-3417-A5B5-BC772B5450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520" y="2700673"/>
            <a:ext cx="5346700" cy="3225165"/>
          </a:xfrm>
          <a:prstGeom prst="rect">
            <a:avLst/>
          </a:prstGeom>
          <a:noFill/>
        </p:spPr>
      </p:pic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8BA5EC80-1A90-8F2B-2B3B-FD5B7C014E58}"/>
              </a:ext>
            </a:extLst>
          </p:cNvPr>
          <p:cNvSpPr/>
          <p:nvPr/>
        </p:nvSpPr>
        <p:spPr>
          <a:xfrm>
            <a:off x="2937964" y="2833637"/>
            <a:ext cx="1195705" cy="2667386"/>
          </a:xfrm>
          <a:prstGeom prst="rect">
            <a:avLst/>
          </a:prstGeom>
          <a:solidFill>
            <a:schemeClr val="accent1">
              <a:alpha val="13000"/>
            </a:schemeClr>
          </a:solidFill>
          <a:ln>
            <a:solidFill>
              <a:schemeClr val="accent1">
                <a:shade val="15000"/>
                <a:alpha val="11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l-GR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65BC09-DB6B-A986-A06B-DF2BC760750F}"/>
              </a:ext>
            </a:extLst>
          </p:cNvPr>
          <p:cNvSpPr txBox="1"/>
          <p:nvPr/>
        </p:nvSpPr>
        <p:spPr>
          <a:xfrm>
            <a:off x="2708506" y="3039872"/>
            <a:ext cx="165462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1600" i="1" dirty="0"/>
              <a:t>Περίοδος με </a:t>
            </a:r>
          </a:p>
          <a:p>
            <a:pPr algn="ctr"/>
            <a:r>
              <a:rPr lang="el-GR" sz="1600" i="1" dirty="0"/>
              <a:t>τεχνικό σφάλμα</a:t>
            </a:r>
          </a:p>
          <a:p>
            <a:pPr algn="ctr"/>
            <a:r>
              <a:rPr lang="el-GR" sz="1600" i="1" dirty="0"/>
              <a:t>στην ηλεκτρονική</a:t>
            </a:r>
          </a:p>
          <a:p>
            <a:pPr algn="ctr"/>
            <a:r>
              <a:rPr lang="el-GR" sz="1600" i="1" dirty="0"/>
              <a:t>παγίδα  </a:t>
            </a:r>
          </a:p>
        </p:txBody>
      </p:sp>
      <p:sp>
        <p:nvSpPr>
          <p:cNvPr id="11" name="Βέλος: Ραβδωτό δεξιό 10">
            <a:extLst>
              <a:ext uri="{FF2B5EF4-FFF2-40B4-BE49-F238E27FC236}">
                <a16:creationId xmlns:a16="http://schemas.microsoft.com/office/drawing/2014/main" id="{C3711CE4-E8F5-0DE7-99C7-EE1D676085A3}"/>
              </a:ext>
            </a:extLst>
          </p:cNvPr>
          <p:cNvSpPr/>
          <p:nvPr/>
        </p:nvSpPr>
        <p:spPr>
          <a:xfrm>
            <a:off x="6179736" y="3773593"/>
            <a:ext cx="1387956" cy="888920"/>
          </a:xfrm>
          <a:prstGeom prst="stripedRight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224B5A3-E4E7-B15C-6768-B0B8D1604D12}"/>
              </a:ext>
            </a:extLst>
          </p:cNvPr>
          <p:cNvSpPr txBox="1"/>
          <p:nvPr/>
        </p:nvSpPr>
        <p:spPr>
          <a:xfrm>
            <a:off x="7675960" y="2349509"/>
            <a:ext cx="226010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1600" i="1" dirty="0"/>
              <a:t>Χαμηλότερες συλλήψεις </a:t>
            </a:r>
          </a:p>
          <a:p>
            <a:pPr algn="ctr"/>
            <a:r>
              <a:rPr lang="el-GR" sz="1600" i="1" dirty="0"/>
              <a:t>στην ηλεκτρονική</a:t>
            </a:r>
          </a:p>
          <a:p>
            <a:pPr algn="ctr"/>
            <a:r>
              <a:rPr lang="el-GR" sz="1600" i="1" dirty="0"/>
              <a:t>παγίδα 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D2F700-09CE-7DC0-00C7-26DAF07E2068}"/>
              </a:ext>
            </a:extLst>
          </p:cNvPr>
          <p:cNvSpPr txBox="1"/>
          <p:nvPr/>
        </p:nvSpPr>
        <p:spPr>
          <a:xfrm>
            <a:off x="0" y="339887"/>
            <a:ext cx="371971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3200" dirty="0"/>
              <a:t>Επιστημονικά Υποστηριζόμενη </a:t>
            </a:r>
            <a:r>
              <a:rPr lang="el-GR" sz="3200" b="1" dirty="0"/>
              <a:t>Φυτοπροστασία</a:t>
            </a:r>
            <a:endParaRPr lang="el-GR" sz="3200" dirty="0"/>
          </a:p>
        </p:txBody>
      </p:sp>
      <p:pic>
        <p:nvPicPr>
          <p:cNvPr id="17" name="Picture 4" descr="Ελληνικό Μεσογειακό Πανεπιστήμιο - Hellenic Mediterranean University |  Heraklion">
            <a:extLst>
              <a:ext uri="{FF2B5EF4-FFF2-40B4-BE49-F238E27FC236}">
                <a16:creationId xmlns:a16="http://schemas.microsoft.com/office/drawing/2014/main" id="{A852C1DD-1025-0524-91FA-7DFB9C922C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16" y="5994670"/>
            <a:ext cx="635604" cy="63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0B775353-BB8C-8ADB-19FB-A854F77C3256}"/>
              </a:ext>
            </a:extLst>
          </p:cNvPr>
          <p:cNvSpPr txBox="1"/>
          <p:nvPr/>
        </p:nvSpPr>
        <p:spPr>
          <a:xfrm>
            <a:off x="921784" y="6140424"/>
            <a:ext cx="6093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600" i="1" dirty="0"/>
              <a:t>Ροδιτάκης </a:t>
            </a:r>
            <a:r>
              <a:rPr lang="el-GR" sz="1600" i="1" dirty="0" err="1"/>
              <a:t>Εμμ</a:t>
            </a:r>
            <a:r>
              <a:rPr lang="el-GR" sz="1600" i="1" dirty="0"/>
              <a:t>., Ελληνικό Μεσογειακό Πανεπιστήμιο 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F64C162E-63F0-3F1D-2C82-9BCB926AD2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97776" y="1104909"/>
            <a:ext cx="2561548" cy="1024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3426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7FBECC-CE95-FC35-1DAE-D5895C2FE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A8606443-EBE5-ACCC-2506-0190957793A2}"/>
              </a:ext>
            </a:extLst>
          </p:cNvPr>
          <p:cNvSpPr/>
          <p:nvPr/>
        </p:nvSpPr>
        <p:spPr>
          <a:xfrm>
            <a:off x="587375" y="2567244"/>
            <a:ext cx="10007738" cy="98510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028" name="Picture 4" descr="Ελληνικό Μεσογειακό Πανεπιστήμιο - Hellenic Mediterranean University |  Heraklion">
            <a:extLst>
              <a:ext uri="{FF2B5EF4-FFF2-40B4-BE49-F238E27FC236}">
                <a16:creationId xmlns:a16="http://schemas.microsoft.com/office/drawing/2014/main" id="{3225606B-D561-82BE-8DBB-B36CE6C25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13" y="5875871"/>
            <a:ext cx="755248" cy="75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CBFA39F-4FEC-CA78-80B6-FDDAB828F7E1}"/>
              </a:ext>
            </a:extLst>
          </p:cNvPr>
          <p:cNvSpPr txBox="1"/>
          <p:nvPr/>
        </p:nvSpPr>
        <p:spPr>
          <a:xfrm>
            <a:off x="587375" y="320700"/>
            <a:ext cx="8531691" cy="1157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</a:t>
            </a:r>
            <a:r>
              <a:rPr lang="el-GR" sz="2800" b="1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ρόλος των Πανεπιστήμιων </a:t>
            </a:r>
            <a:endParaRPr lang="en-US" sz="2800" b="1" kern="100" dirty="0">
              <a:solidFill>
                <a:srgbClr val="0070C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l-GR" sz="2800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για ένα αποτελεσματικό 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AKIS</a:t>
            </a:r>
            <a:endParaRPr lang="el-GR" sz="2400" kern="100" dirty="0">
              <a:solidFill>
                <a:srgbClr val="0070C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What is SCIA - AKIS? | AKIS">
            <a:extLst>
              <a:ext uri="{FF2B5EF4-FFF2-40B4-BE49-F238E27FC236}">
                <a16:creationId xmlns:a16="http://schemas.microsoft.com/office/drawing/2014/main" id="{7BAA5A1B-B1D7-49C5-B03C-79B71AE0BE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581" y="5802419"/>
            <a:ext cx="755248" cy="98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U CAP Network logo">
            <a:extLst>
              <a:ext uri="{FF2B5EF4-FFF2-40B4-BE49-F238E27FC236}">
                <a16:creationId xmlns:a16="http://schemas.microsoft.com/office/drawing/2014/main" id="{618598A4-CEA1-8D27-CCF6-D284514E17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564" y="6047289"/>
            <a:ext cx="1252758" cy="49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68B70D-6B6C-5853-DFA4-C53630FACE1F}"/>
              </a:ext>
            </a:extLst>
          </p:cNvPr>
          <p:cNvSpPr txBox="1"/>
          <p:nvPr/>
        </p:nvSpPr>
        <p:spPr>
          <a:xfrm>
            <a:off x="693253" y="1859339"/>
            <a:ext cx="887812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8" indent="-179388">
              <a:buNone/>
            </a:pPr>
            <a:r>
              <a:rPr lang="el-GR" dirty="0"/>
              <a:t>• </a:t>
            </a:r>
            <a:r>
              <a:rPr lang="el-GR" b="1" dirty="0"/>
              <a:t>Παραγωγή γνώσης</a:t>
            </a:r>
            <a:br>
              <a:rPr lang="el-GR" dirty="0"/>
            </a:br>
            <a:r>
              <a:rPr lang="el-GR" dirty="0"/>
              <a:t>Έρευνα σε γεωργία, φυτοπροστασία, τεχνολογίες παραγωγής και βιώσιμα συστήματα</a:t>
            </a:r>
            <a:endParaRPr lang="en-US" dirty="0"/>
          </a:p>
          <a:p>
            <a:pPr marL="179388" indent="-179388">
              <a:buNone/>
            </a:pPr>
            <a:endParaRPr lang="en-US" dirty="0"/>
          </a:p>
          <a:p>
            <a:pPr marL="179388" indent="-179388"/>
            <a:r>
              <a:rPr lang="el-GR" dirty="0"/>
              <a:t>• </a:t>
            </a:r>
            <a:r>
              <a:rPr lang="el-GR" b="1" dirty="0"/>
              <a:t>Συμμετοχή σε δίκτυα καινοτομίας</a:t>
            </a:r>
            <a:br>
              <a:rPr lang="el-GR" dirty="0"/>
            </a:br>
            <a:r>
              <a:rPr lang="el-GR" dirty="0" err="1"/>
              <a:t>Operational</a:t>
            </a:r>
            <a:r>
              <a:rPr lang="el-GR" dirty="0"/>
              <a:t> </a:t>
            </a:r>
            <a:r>
              <a:rPr lang="el-GR" dirty="0" err="1"/>
              <a:t>Groups</a:t>
            </a:r>
            <a:r>
              <a:rPr lang="el-GR" dirty="0"/>
              <a:t>, έργα EIP-AGRI, συνεργασία με επιχειρήσεις και δημόσιους φορείς</a:t>
            </a:r>
          </a:p>
          <a:p>
            <a:pPr>
              <a:buNone/>
            </a:pPr>
            <a:endParaRPr lang="el-GR" dirty="0"/>
          </a:p>
          <a:p>
            <a:pPr marL="179388" indent="-179388">
              <a:buNone/>
            </a:pPr>
            <a:r>
              <a:rPr lang="el-GR" dirty="0"/>
              <a:t>• </a:t>
            </a:r>
            <a:r>
              <a:rPr lang="el-GR" b="1" dirty="0"/>
              <a:t>Μεταφορά τεχνογνωσίας</a:t>
            </a:r>
            <a:br>
              <a:rPr lang="el-GR" dirty="0"/>
            </a:br>
            <a:r>
              <a:rPr lang="el-GR" dirty="0"/>
              <a:t>Σεμινάρια, επιδείξεις, συνεργασία με συμβούλους και παραγωγούς</a:t>
            </a:r>
          </a:p>
          <a:p>
            <a:pPr marL="179388" indent="-179388">
              <a:buNone/>
            </a:pPr>
            <a:endParaRPr lang="el-GR" dirty="0"/>
          </a:p>
          <a:p>
            <a:pPr marL="179388" indent="-179388">
              <a:buNone/>
            </a:pPr>
            <a:r>
              <a:rPr lang="el-GR" dirty="0"/>
              <a:t>• </a:t>
            </a:r>
            <a:r>
              <a:rPr lang="el-GR" b="1" dirty="0"/>
              <a:t>Εκπαίδευση ανθρώπινου δυναμικού</a:t>
            </a:r>
            <a:br>
              <a:rPr lang="el-GR" dirty="0"/>
            </a:br>
            <a:r>
              <a:rPr lang="el-GR" dirty="0"/>
              <a:t>Κατάρτιση γεωπόνων, γεωργικών συμβούλων και ερευνητών</a:t>
            </a:r>
            <a:endParaRPr lang="en-US" dirty="0"/>
          </a:p>
          <a:p>
            <a:pPr>
              <a:buNone/>
            </a:pPr>
            <a:endParaRPr lang="el-GR" dirty="0"/>
          </a:p>
          <a:p>
            <a:pPr marL="179388" indent="-179388">
              <a:buNone/>
            </a:pPr>
            <a:endParaRPr lang="en-US" dirty="0"/>
          </a:p>
          <a:p>
            <a:pPr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05521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/>
          <p:cNvSpPr/>
          <p:nvPr/>
        </p:nvSpPr>
        <p:spPr>
          <a:xfrm>
            <a:off x="508987" y="362636"/>
            <a:ext cx="6096000" cy="12618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l-GR" sz="4000" b="1" dirty="0">
                <a:effectLst/>
                <a:ea typeface="Times New Roman" panose="02020603050405020304" pitchFamily="18" charset="0"/>
              </a:rPr>
              <a:t>Ο δάκος  της ελιάς</a:t>
            </a:r>
            <a:endParaRPr lang="en-GB" sz="4000" b="1" dirty="0">
              <a:effectLst/>
              <a:ea typeface="Times New Roman" panose="02020603050405020304" pitchFamily="18" charset="0"/>
            </a:endParaRPr>
          </a:p>
          <a:p>
            <a:r>
              <a:rPr lang="en-GB" b="1" i="1" dirty="0">
                <a:effectLst/>
                <a:ea typeface="Times New Roman" panose="02020603050405020304" pitchFamily="18" charset="0"/>
              </a:rPr>
              <a:t>Bactrocera oleae</a:t>
            </a:r>
            <a:r>
              <a:rPr lang="en-GB" b="1" dirty="0">
                <a:effectLst/>
                <a:ea typeface="Times New Roman" panose="02020603050405020304" pitchFamily="18" charset="0"/>
              </a:rPr>
              <a:t> (Diptera: Tephritidae) </a:t>
            </a:r>
          </a:p>
          <a:p>
            <a:endParaRPr lang="en-GB" dirty="0">
              <a:ea typeface="Times New Roman" panose="02020603050405020304" pitchFamily="18" charset="0"/>
            </a:endParaRP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89"/>
          <a:stretch/>
        </p:blipFill>
        <p:spPr>
          <a:xfrm>
            <a:off x="10247244" y="1624520"/>
            <a:ext cx="1544791" cy="1302012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98FD06EF-314C-1462-0725-8F9B0BEC5F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8487" y="1818393"/>
            <a:ext cx="2717475" cy="181588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l-GR" sz="2800" b="1" i="1" dirty="0"/>
              <a:t>Δάκος </a:t>
            </a:r>
          </a:p>
          <a:p>
            <a:pPr algn="ctr"/>
            <a:r>
              <a:rPr lang="el-GR" sz="2800" b="1" i="1" dirty="0"/>
              <a:t>+</a:t>
            </a:r>
          </a:p>
          <a:p>
            <a:pPr algn="ctr"/>
            <a:r>
              <a:rPr lang="el-GR" sz="2800" b="1" i="1" dirty="0" err="1"/>
              <a:t>Φυτοπαθογόνοι</a:t>
            </a:r>
            <a:r>
              <a:rPr lang="el-GR" sz="2800" b="1" i="1" dirty="0"/>
              <a:t> </a:t>
            </a:r>
          </a:p>
          <a:p>
            <a:pPr algn="ctr"/>
            <a:r>
              <a:rPr lang="el-GR" sz="2800" b="1" i="1" dirty="0"/>
              <a:t>Μύκητες </a:t>
            </a:r>
            <a:r>
              <a:rPr lang="en-US" sz="2800" b="1" i="1" dirty="0"/>
              <a:t> </a:t>
            </a:r>
          </a:p>
        </p:txBody>
      </p:sp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5BADCD21-3339-9B0E-E2B4-D72B57D1F7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955" y="3760567"/>
            <a:ext cx="2154328" cy="287300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1113545-6C76-AED0-CBE4-7AB172CCAA14}"/>
              </a:ext>
            </a:extLst>
          </p:cNvPr>
          <p:cNvSpPr txBox="1"/>
          <p:nvPr/>
        </p:nvSpPr>
        <p:spPr>
          <a:xfrm flipH="1">
            <a:off x="340673" y="4582856"/>
            <a:ext cx="30769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/>
              <a:t>Αποτέλεσμα:</a:t>
            </a:r>
            <a:r>
              <a:rPr lang="el-GR" sz="2400" dirty="0"/>
              <a:t> </a:t>
            </a:r>
          </a:p>
          <a:p>
            <a:r>
              <a:rPr lang="el-GR" dirty="0"/>
              <a:t>Δραματική   υποβάθμιση  του ελαιόλαδου  το 2019 / 2020 </a:t>
            </a:r>
          </a:p>
          <a:p>
            <a:endParaRPr lang="el-GR" dirty="0"/>
          </a:p>
          <a:p>
            <a:r>
              <a:rPr lang="el-GR" sz="2400" b="1" dirty="0"/>
              <a:t>Εκτιμώμενη Ζημία:</a:t>
            </a:r>
          </a:p>
          <a:p>
            <a:r>
              <a:rPr lang="el-GR" dirty="0"/>
              <a:t>&gt; 100 εκ.  Ευρώ</a:t>
            </a:r>
            <a:endParaRPr lang="en-US" dirty="0"/>
          </a:p>
        </p:txBody>
      </p:sp>
      <p:sp>
        <p:nvSpPr>
          <p:cNvPr id="13" name="Βέλος: Δεξιό 12">
            <a:extLst>
              <a:ext uri="{FF2B5EF4-FFF2-40B4-BE49-F238E27FC236}">
                <a16:creationId xmlns:a16="http://schemas.microsoft.com/office/drawing/2014/main" id="{DABA8F90-6F4D-5910-0A1D-E31E28CCDC7D}"/>
              </a:ext>
            </a:extLst>
          </p:cNvPr>
          <p:cNvSpPr/>
          <p:nvPr/>
        </p:nvSpPr>
        <p:spPr>
          <a:xfrm>
            <a:off x="3593048" y="4697732"/>
            <a:ext cx="1084096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Ορθογώνιο: Στρογγύλεμα γωνιών 7">
            <a:extLst>
              <a:ext uri="{FF2B5EF4-FFF2-40B4-BE49-F238E27FC236}">
                <a16:creationId xmlns:a16="http://schemas.microsoft.com/office/drawing/2014/main" id="{4D720AC3-6F2A-F273-F6E3-8CE47FB0049A}"/>
              </a:ext>
            </a:extLst>
          </p:cNvPr>
          <p:cNvSpPr/>
          <p:nvPr/>
        </p:nvSpPr>
        <p:spPr>
          <a:xfrm>
            <a:off x="8184738" y="3089563"/>
            <a:ext cx="3766323" cy="364374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A54EEF8-FEF1-9B36-264E-8C9D6BCA1827}"/>
              </a:ext>
            </a:extLst>
          </p:cNvPr>
          <p:cNvSpPr txBox="1"/>
          <p:nvPr/>
        </p:nvSpPr>
        <p:spPr>
          <a:xfrm>
            <a:off x="8631838" y="4130939"/>
            <a:ext cx="2954674" cy="1200329"/>
          </a:xfrm>
          <a:prstGeom prst="rect">
            <a:avLst/>
          </a:prstGeom>
          <a:solidFill>
            <a:schemeClr val="bg1">
              <a:lumMod val="75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Επιστημονική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και </a:t>
            </a:r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Συμβουλευτική Επιτροπή </a:t>
            </a:r>
          </a:p>
          <a:p>
            <a:r>
              <a:rPr lang="el-GR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σε Θέματα Φυτοπροστασίας της ΠΕ Κρήτης </a:t>
            </a:r>
            <a:endParaRPr lang="el-GR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536EF6-E992-D9AC-67C2-CA90CAE9ACF9}"/>
              </a:ext>
            </a:extLst>
          </p:cNvPr>
          <p:cNvSpPr txBox="1"/>
          <p:nvPr/>
        </p:nvSpPr>
        <p:spPr>
          <a:xfrm>
            <a:off x="8530213" y="3634302"/>
            <a:ext cx="23134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rgbClr val="00417B"/>
                </a:solidFill>
              </a:rPr>
              <a:t>Θεσμοθετείται </a:t>
            </a:r>
            <a:endParaRPr lang="en-US" sz="2400" b="1" dirty="0">
              <a:solidFill>
                <a:srgbClr val="00417B"/>
              </a:solidFill>
            </a:endParaRPr>
          </a:p>
        </p:txBody>
      </p:sp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C573F77C-5305-0DD7-47AD-3E249D22C5D1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7315" y="5561828"/>
            <a:ext cx="911225" cy="70601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</p:pic>
      <p:pic>
        <p:nvPicPr>
          <p:cNvPr id="17" name="Εικόνα 16">
            <a:extLst>
              <a:ext uri="{FF2B5EF4-FFF2-40B4-BE49-F238E27FC236}">
                <a16:creationId xmlns:a16="http://schemas.microsoft.com/office/drawing/2014/main" id="{DFEE332E-325B-79DC-6433-2DACB70580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75287" y="5477091"/>
            <a:ext cx="911225" cy="87549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22D23D22-A6CB-F057-4ABA-C62FC36BB0C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4324" y="5534575"/>
            <a:ext cx="786245" cy="786245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67C758A5-BEE7-B968-28DB-46CA2ADAFF1E}"/>
              </a:ext>
            </a:extLst>
          </p:cNvPr>
          <p:cNvSpPr txBox="1"/>
          <p:nvPr/>
        </p:nvSpPr>
        <p:spPr>
          <a:xfrm>
            <a:off x="4947162" y="362636"/>
            <a:ext cx="2815194" cy="707886"/>
          </a:xfrm>
          <a:prstGeom prst="rect">
            <a:avLst/>
          </a:prstGeom>
          <a:solidFill>
            <a:schemeClr val="bg1">
              <a:alpha val="87000"/>
            </a:schemeClr>
          </a:solidFill>
        </p:spPr>
        <p:txBody>
          <a:bodyPr wrap="none" rtlCol="0">
            <a:spAutoFit/>
          </a:bodyPr>
          <a:lstStyle/>
          <a:p>
            <a:r>
              <a:rPr lang="el-GR" sz="4000" b="1" i="1" dirty="0">
                <a:solidFill>
                  <a:srgbClr val="FF0000"/>
                </a:solidFill>
              </a:rPr>
              <a:t>Κρήτη 2019</a:t>
            </a:r>
            <a:endParaRPr lang="en-US" sz="4000" b="1" i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ΓΕΩΤ.Ε.Ε. - Παράρτημα Κρήτης">
            <a:extLst>
              <a:ext uri="{FF2B5EF4-FFF2-40B4-BE49-F238E27FC236}">
                <a16:creationId xmlns:a16="http://schemas.microsoft.com/office/drawing/2014/main" id="{C49B7F2B-A749-86DC-B344-6AFB7D578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4531" y="3514003"/>
            <a:ext cx="772752" cy="772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Βέλος: Δεξιό 13">
            <a:extLst>
              <a:ext uri="{FF2B5EF4-FFF2-40B4-BE49-F238E27FC236}">
                <a16:creationId xmlns:a16="http://schemas.microsoft.com/office/drawing/2014/main" id="{B33081A0-7196-663F-A186-E76514BE44F8}"/>
              </a:ext>
            </a:extLst>
          </p:cNvPr>
          <p:cNvSpPr/>
          <p:nvPr/>
        </p:nvSpPr>
        <p:spPr>
          <a:xfrm>
            <a:off x="7376052" y="4688256"/>
            <a:ext cx="1084096" cy="86409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EE524D-12E7-EF19-1262-390DD1EB517C}"/>
              </a:ext>
            </a:extLst>
          </p:cNvPr>
          <p:cNvSpPr txBox="1"/>
          <p:nvPr/>
        </p:nvSpPr>
        <p:spPr>
          <a:xfrm>
            <a:off x="3769747" y="1725539"/>
            <a:ext cx="486703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/>
              <a:t>Μη έλεγχος του εχθρού </a:t>
            </a:r>
            <a:r>
              <a:rPr lang="en-US" b="1" dirty="0"/>
              <a:t>/  </a:t>
            </a:r>
            <a:r>
              <a:rPr lang="el-GR" b="1" dirty="0"/>
              <a:t>Έντονες προσβολές</a:t>
            </a:r>
          </a:p>
          <a:p>
            <a:r>
              <a:rPr lang="el-GR" dirty="0"/>
              <a:t>Βασική αιτία  =&gt; Ανθεκτικότητα </a:t>
            </a:r>
          </a:p>
          <a:p>
            <a:r>
              <a:rPr lang="el-GR" dirty="0"/>
              <a:t>χαμηλή αποτελεσματικότητα επεμβάσεων</a:t>
            </a:r>
          </a:p>
          <a:p>
            <a:endParaRPr lang="el-GR" dirty="0"/>
          </a:p>
          <a:p>
            <a:r>
              <a:rPr lang="el-GR" b="1" dirty="0"/>
              <a:t>Ευνοϊκές συνθήκες </a:t>
            </a:r>
          </a:p>
          <a:p>
            <a:r>
              <a:rPr lang="el-GR" dirty="0"/>
              <a:t>(υψηλή </a:t>
            </a:r>
            <a:r>
              <a:rPr lang="en-US" dirty="0"/>
              <a:t>RH/ T </a:t>
            </a:r>
            <a:r>
              <a:rPr lang="en-US" baseline="30000" dirty="0"/>
              <a:t>o</a:t>
            </a:r>
            <a:r>
              <a:rPr lang="en-US" dirty="0"/>
              <a:t>C)</a:t>
            </a:r>
            <a:endParaRPr lang="el-GR" dirty="0"/>
          </a:p>
        </p:txBody>
      </p:sp>
      <p:pic>
        <p:nvPicPr>
          <p:cNvPr id="6" name="Picture 2" descr="Παρατηρητήριο Τουρισμού Κρήτης - Tourism Observatory Crete -">
            <a:extLst>
              <a:ext uri="{FF2B5EF4-FFF2-40B4-BE49-F238E27FC236}">
                <a16:creationId xmlns:a16="http://schemas.microsoft.com/office/drawing/2014/main" id="{13A2EA34-1B93-A392-D669-711760DA5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6492" y="268375"/>
            <a:ext cx="2301407" cy="1379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9CF7296-035E-C119-0C0C-D56D39B734ED}"/>
              </a:ext>
            </a:extLst>
          </p:cNvPr>
          <p:cNvSpPr txBox="1"/>
          <p:nvPr/>
        </p:nvSpPr>
        <p:spPr>
          <a:xfrm rot="870909">
            <a:off x="6037416" y="3126443"/>
            <a:ext cx="1441548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l-GR" sz="2000" b="1" dirty="0">
                <a:solidFill>
                  <a:srgbClr val="FF0000"/>
                </a:solidFill>
              </a:rPr>
              <a:t>Απαιτήσεις </a:t>
            </a:r>
          </a:p>
          <a:p>
            <a:pPr algn="ctr"/>
            <a:r>
              <a:rPr lang="el-GR" sz="2000" b="1" dirty="0">
                <a:solidFill>
                  <a:srgbClr val="FF0000"/>
                </a:solidFill>
              </a:rPr>
              <a:t>της νέας</a:t>
            </a:r>
          </a:p>
          <a:p>
            <a:pPr algn="ctr"/>
            <a:r>
              <a:rPr lang="el-GR" sz="2000" b="1" dirty="0">
                <a:solidFill>
                  <a:srgbClr val="FF0000"/>
                </a:solidFill>
              </a:rPr>
              <a:t>συνθήκης </a:t>
            </a:r>
            <a:endParaRPr lang="el-G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751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247455-D5F9-8D53-4161-0E0182678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3919941E-9E13-80EB-0288-BF30891D7343}"/>
              </a:ext>
            </a:extLst>
          </p:cNvPr>
          <p:cNvSpPr txBox="1"/>
          <p:nvPr/>
        </p:nvSpPr>
        <p:spPr>
          <a:xfrm>
            <a:off x="375596" y="5205834"/>
            <a:ext cx="11348317" cy="1015663"/>
          </a:xfrm>
          <a:prstGeom prst="rect">
            <a:avLst/>
          </a:prstGeom>
          <a:gradFill>
            <a:gsLst>
              <a:gs pos="0">
                <a:srgbClr val="52B230"/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16200000" scaled="1"/>
          </a:gradFill>
        </p:spPr>
        <p:txBody>
          <a:bodyPr wrap="square" rtlCol="0">
            <a:spAutoFit/>
          </a:bodyPr>
          <a:lstStyle/>
          <a:p>
            <a:pPr algn="ctr"/>
            <a:endParaRPr lang="el-GR" sz="2000" b="1" dirty="0"/>
          </a:p>
          <a:p>
            <a:pPr algn="ctr"/>
            <a:r>
              <a:rPr lang="el-G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Χαμηλά επίπεδα </a:t>
            </a:r>
            <a:r>
              <a:rPr lang="el-GR" sz="20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δακοπροσβολής</a:t>
            </a:r>
            <a:r>
              <a:rPr lang="el-GR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στην ΠΕ Κρήτης</a:t>
            </a:r>
          </a:p>
          <a:p>
            <a:pPr algn="ctr"/>
            <a:r>
              <a:rPr lang="el-GR" sz="2000" b="1" dirty="0"/>
              <a:t> </a:t>
            </a:r>
            <a:r>
              <a:rPr lang="el-GR" sz="2000" b="1" dirty="0">
                <a:solidFill>
                  <a:schemeClr val="bg2">
                    <a:lumMod val="90000"/>
                  </a:schemeClr>
                </a:solidFill>
              </a:rPr>
              <a:t>   </a:t>
            </a:r>
            <a:endParaRPr lang="en-US" sz="2000" b="1" dirty="0">
              <a:solidFill>
                <a:schemeClr val="bg2">
                  <a:lumMod val="90000"/>
                </a:schemeClr>
              </a:solidFill>
            </a:endParaRPr>
          </a:p>
        </p:txBody>
      </p:sp>
      <p:grpSp>
        <p:nvGrpSpPr>
          <p:cNvPr id="18" name="Ομάδα 17">
            <a:extLst>
              <a:ext uri="{FF2B5EF4-FFF2-40B4-BE49-F238E27FC236}">
                <a16:creationId xmlns:a16="http://schemas.microsoft.com/office/drawing/2014/main" id="{DC1200BF-340E-40C3-E8F9-0850405A24D5}"/>
              </a:ext>
            </a:extLst>
          </p:cNvPr>
          <p:cNvGrpSpPr/>
          <p:nvPr/>
        </p:nvGrpSpPr>
        <p:grpSpPr>
          <a:xfrm>
            <a:off x="255368" y="1563605"/>
            <a:ext cx="5654516" cy="698676"/>
            <a:chOff x="334963" y="1760053"/>
            <a:chExt cx="3962400" cy="2424546"/>
          </a:xfrm>
          <a:solidFill>
            <a:schemeClr val="bg2">
              <a:lumMod val="90000"/>
            </a:schemeClr>
          </a:solidFill>
        </p:grpSpPr>
        <p:sp>
          <p:nvSpPr>
            <p:cNvPr id="8" name="Ορθογώνιο: Στρογγύλεμα γωνιών 7">
              <a:extLst>
                <a:ext uri="{FF2B5EF4-FFF2-40B4-BE49-F238E27FC236}">
                  <a16:creationId xmlns:a16="http://schemas.microsoft.com/office/drawing/2014/main" id="{ED4E1F8F-E777-9D9F-2538-073BC5125428}"/>
                </a:ext>
              </a:extLst>
            </p:cNvPr>
            <p:cNvSpPr/>
            <p:nvPr/>
          </p:nvSpPr>
          <p:spPr>
            <a:xfrm>
              <a:off x="334963" y="1760053"/>
              <a:ext cx="3962400" cy="2424546"/>
            </a:xfrm>
            <a:prstGeom prst="round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B74E225-F2D5-44B9-CB53-4D81CD62F98B}"/>
                </a:ext>
              </a:extLst>
            </p:cNvPr>
            <p:cNvSpPr txBox="1"/>
            <p:nvPr/>
          </p:nvSpPr>
          <p:spPr>
            <a:xfrm>
              <a:off x="419213" y="2067377"/>
              <a:ext cx="3793899" cy="1815678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l-GR" sz="2800" b="1" dirty="0">
                  <a:solidFill>
                    <a:srgbClr val="00417B"/>
                  </a:solidFill>
                </a:rPr>
                <a:t>Επιστημονικά Δεδομένα </a:t>
              </a:r>
            </a:p>
          </p:txBody>
        </p: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F4E071A9-706E-4C3A-6487-8B48F8CC2479}"/>
              </a:ext>
            </a:extLst>
          </p:cNvPr>
          <p:cNvSpPr txBox="1"/>
          <p:nvPr/>
        </p:nvSpPr>
        <p:spPr>
          <a:xfrm>
            <a:off x="255368" y="334254"/>
            <a:ext cx="842826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3200" b="1" dirty="0"/>
              <a:t>Επιστημονικά υποστηριζόμενη φυτοπροστασία </a:t>
            </a:r>
          </a:p>
          <a:p>
            <a:r>
              <a:rPr lang="el-GR" sz="3200" b="1" dirty="0"/>
              <a:t>στην καλλιέργεια της Ελίας</a:t>
            </a:r>
            <a:endParaRPr lang="en-US" sz="32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D505EB-3418-E9F9-B3B4-1C6FF0904DB5}"/>
              </a:ext>
            </a:extLst>
          </p:cNvPr>
          <p:cNvSpPr txBox="1"/>
          <p:nvPr/>
        </p:nvSpPr>
        <p:spPr>
          <a:xfrm>
            <a:off x="648060" y="2543894"/>
            <a:ext cx="91563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2020</a:t>
            </a:r>
            <a:endParaRPr lang="el-GR" b="1" dirty="0"/>
          </a:p>
          <a:p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105BC3C-780D-91E8-DF03-B16268776E05}"/>
              </a:ext>
            </a:extLst>
          </p:cNvPr>
          <p:cNvSpPr txBox="1"/>
          <p:nvPr/>
        </p:nvSpPr>
        <p:spPr>
          <a:xfrm>
            <a:off x="255368" y="3219748"/>
            <a:ext cx="1687000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Spinosad  </a:t>
            </a:r>
          </a:p>
          <a:p>
            <a:pPr algn="ctr"/>
            <a:r>
              <a:rPr lang="en-US" dirty="0"/>
              <a:t>Phosmet </a:t>
            </a:r>
            <a:endParaRPr lang="el-GR" dirty="0"/>
          </a:p>
          <a:p>
            <a:pPr algn="ctr"/>
            <a:r>
              <a:rPr lang="en-US" dirty="0"/>
              <a:t>Beta-cyfluthrin 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58212AD-15FA-FBAA-4333-A05E4D58CD15}"/>
              </a:ext>
            </a:extLst>
          </p:cNvPr>
          <p:cNvSpPr txBox="1"/>
          <p:nvPr/>
        </p:nvSpPr>
        <p:spPr>
          <a:xfrm>
            <a:off x="2619822" y="2550133"/>
            <a:ext cx="91563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2021</a:t>
            </a:r>
            <a:endParaRPr lang="el-GR" b="1" dirty="0"/>
          </a:p>
          <a:p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1A8DBD-72CF-6711-357E-CEA5D9363782}"/>
              </a:ext>
            </a:extLst>
          </p:cNvPr>
          <p:cNvSpPr txBox="1"/>
          <p:nvPr/>
        </p:nvSpPr>
        <p:spPr>
          <a:xfrm>
            <a:off x="2349936" y="3219748"/>
            <a:ext cx="1687000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Spinosad  </a:t>
            </a:r>
          </a:p>
          <a:p>
            <a:pPr algn="ctr"/>
            <a:r>
              <a:rPr lang="en-US" dirty="0"/>
              <a:t>Phosmet </a:t>
            </a:r>
            <a:endParaRPr lang="el-GR" dirty="0"/>
          </a:p>
          <a:p>
            <a:pPr algn="ctr"/>
            <a:r>
              <a:rPr lang="en-US" dirty="0"/>
              <a:t>Beta-cyfluthrin  </a:t>
            </a:r>
          </a:p>
        </p:txBody>
      </p:sp>
      <p:sp>
        <p:nvSpPr>
          <p:cNvPr id="12" name="Βέλος: Αριστερό 11">
            <a:extLst>
              <a:ext uri="{FF2B5EF4-FFF2-40B4-BE49-F238E27FC236}">
                <a16:creationId xmlns:a16="http://schemas.microsoft.com/office/drawing/2014/main" id="{9ED8BBD8-7CB3-CCEB-4D97-34630F5BA5D6}"/>
              </a:ext>
            </a:extLst>
          </p:cNvPr>
          <p:cNvSpPr/>
          <p:nvPr/>
        </p:nvSpPr>
        <p:spPr>
          <a:xfrm rot="16200000">
            <a:off x="729234" y="4770862"/>
            <a:ext cx="739267" cy="58667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Βέλος: Αριστερό 29">
            <a:extLst>
              <a:ext uri="{FF2B5EF4-FFF2-40B4-BE49-F238E27FC236}">
                <a16:creationId xmlns:a16="http://schemas.microsoft.com/office/drawing/2014/main" id="{E2993B92-50AF-3BD0-3AAC-1323062B4B96}"/>
              </a:ext>
            </a:extLst>
          </p:cNvPr>
          <p:cNvSpPr/>
          <p:nvPr/>
        </p:nvSpPr>
        <p:spPr>
          <a:xfrm rot="16200000">
            <a:off x="2823802" y="4734027"/>
            <a:ext cx="739267" cy="58667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78CFA00-3F5E-D15B-3C27-1F89A2FC30CB}"/>
              </a:ext>
            </a:extLst>
          </p:cNvPr>
          <p:cNvSpPr txBox="1"/>
          <p:nvPr/>
        </p:nvSpPr>
        <p:spPr>
          <a:xfrm>
            <a:off x="4693378" y="2550133"/>
            <a:ext cx="91563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2022</a:t>
            </a:r>
            <a:endParaRPr lang="el-GR" b="1" dirty="0"/>
          </a:p>
          <a:p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019C97A-E4A8-998A-B067-1F87EFA1F768}"/>
              </a:ext>
            </a:extLst>
          </p:cNvPr>
          <p:cNvSpPr txBox="1"/>
          <p:nvPr/>
        </p:nvSpPr>
        <p:spPr>
          <a:xfrm>
            <a:off x="4414600" y="3219748"/>
            <a:ext cx="1687000" cy="120032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Spinosad</a:t>
            </a:r>
            <a:r>
              <a:rPr lang="en-US" dirty="0"/>
              <a:t>  </a:t>
            </a:r>
          </a:p>
          <a:p>
            <a:pPr algn="ctr"/>
            <a:r>
              <a:rPr lang="en-US" strike="sngStrike" dirty="0"/>
              <a:t>Phosmet </a:t>
            </a:r>
            <a:endParaRPr lang="el-GR" strike="sngStrike" dirty="0"/>
          </a:p>
          <a:p>
            <a:pPr algn="ctr"/>
            <a:r>
              <a:rPr lang="en-US" strike="sngStrike" dirty="0"/>
              <a:t>Beta-cyfluthrin  </a:t>
            </a:r>
            <a:endParaRPr lang="en-US" dirty="0"/>
          </a:p>
          <a:p>
            <a:pPr algn="ctr"/>
            <a:r>
              <a:rPr lang="en-US" dirty="0"/>
              <a:t>Cyantraniliprole</a:t>
            </a:r>
          </a:p>
        </p:txBody>
      </p:sp>
      <p:sp>
        <p:nvSpPr>
          <p:cNvPr id="5" name="Βέλος: Αριστερό 4">
            <a:extLst>
              <a:ext uri="{FF2B5EF4-FFF2-40B4-BE49-F238E27FC236}">
                <a16:creationId xmlns:a16="http://schemas.microsoft.com/office/drawing/2014/main" id="{0DE24B78-3C21-23CE-74CE-1618B1CD2B92}"/>
              </a:ext>
            </a:extLst>
          </p:cNvPr>
          <p:cNvSpPr/>
          <p:nvPr/>
        </p:nvSpPr>
        <p:spPr>
          <a:xfrm rot="16200000">
            <a:off x="4888467" y="4766020"/>
            <a:ext cx="739267" cy="58667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CD955FB3-F1C6-78C5-219F-F986EDC7EA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24310" y="174973"/>
            <a:ext cx="2492094" cy="196150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404A5B4-FE2C-D692-991D-C006E11ECBE6}"/>
              </a:ext>
            </a:extLst>
          </p:cNvPr>
          <p:cNvSpPr txBox="1"/>
          <p:nvPr/>
        </p:nvSpPr>
        <p:spPr>
          <a:xfrm>
            <a:off x="6872877" y="2543893"/>
            <a:ext cx="91563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202</a:t>
            </a:r>
            <a:r>
              <a:rPr lang="en-US" sz="2800" b="1" dirty="0"/>
              <a:t>3</a:t>
            </a:r>
            <a:endParaRPr lang="el-GR" b="1" dirty="0"/>
          </a:p>
          <a:p>
            <a:endParaRPr lang="en-US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E9E98AA-5262-607A-2111-478AEBC957DD}"/>
              </a:ext>
            </a:extLst>
          </p:cNvPr>
          <p:cNvSpPr txBox="1"/>
          <p:nvPr/>
        </p:nvSpPr>
        <p:spPr>
          <a:xfrm>
            <a:off x="6497094" y="3219748"/>
            <a:ext cx="1671034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Spinosad</a:t>
            </a:r>
            <a:r>
              <a:rPr lang="en-US" dirty="0"/>
              <a:t>  </a:t>
            </a:r>
          </a:p>
          <a:p>
            <a:pPr algn="ctr"/>
            <a:r>
              <a:rPr lang="en-US" dirty="0"/>
              <a:t>Cyantraniliprole</a:t>
            </a:r>
          </a:p>
        </p:txBody>
      </p:sp>
      <p:sp>
        <p:nvSpPr>
          <p:cNvPr id="20" name="Βέλος: Αριστερό 19">
            <a:extLst>
              <a:ext uri="{FF2B5EF4-FFF2-40B4-BE49-F238E27FC236}">
                <a16:creationId xmlns:a16="http://schemas.microsoft.com/office/drawing/2014/main" id="{A9C67235-6E29-4C5D-B8D6-F5E45923D4AA}"/>
              </a:ext>
            </a:extLst>
          </p:cNvPr>
          <p:cNvSpPr/>
          <p:nvPr/>
        </p:nvSpPr>
        <p:spPr>
          <a:xfrm rot="16200000">
            <a:off x="6971453" y="4734026"/>
            <a:ext cx="739267" cy="58667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1FDE0AF-1996-B7C9-F6A2-28AF8940C4AF}"/>
              </a:ext>
            </a:extLst>
          </p:cNvPr>
          <p:cNvSpPr txBox="1"/>
          <p:nvPr/>
        </p:nvSpPr>
        <p:spPr>
          <a:xfrm>
            <a:off x="8859070" y="2543893"/>
            <a:ext cx="9156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202</a:t>
            </a:r>
            <a:r>
              <a:rPr lang="en-US" sz="2800" b="1" dirty="0"/>
              <a:t>4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1C0313-0760-2C18-0007-36FD8BA3064F}"/>
              </a:ext>
            </a:extLst>
          </p:cNvPr>
          <p:cNvSpPr txBox="1"/>
          <p:nvPr/>
        </p:nvSpPr>
        <p:spPr>
          <a:xfrm>
            <a:off x="8452795" y="3219748"/>
            <a:ext cx="1671035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Spinosad  </a:t>
            </a:r>
          </a:p>
          <a:p>
            <a:pPr algn="ctr"/>
            <a:r>
              <a:rPr lang="en-US" dirty="0"/>
              <a:t>Cyantraniliprole</a:t>
            </a:r>
            <a:endParaRPr lang="el-GR" dirty="0"/>
          </a:p>
          <a:p>
            <a:pPr algn="ctr"/>
            <a:r>
              <a:rPr lang="en-US" dirty="0"/>
              <a:t>Acetamiprid</a:t>
            </a:r>
          </a:p>
        </p:txBody>
      </p:sp>
      <p:sp>
        <p:nvSpPr>
          <p:cNvPr id="4" name="Βέλος: Αριστερό 3">
            <a:extLst>
              <a:ext uri="{FF2B5EF4-FFF2-40B4-BE49-F238E27FC236}">
                <a16:creationId xmlns:a16="http://schemas.microsoft.com/office/drawing/2014/main" id="{74FEBC53-CB86-6EA5-FFEC-840450C91660}"/>
              </a:ext>
            </a:extLst>
          </p:cNvPr>
          <p:cNvSpPr/>
          <p:nvPr/>
        </p:nvSpPr>
        <p:spPr>
          <a:xfrm rot="16200000">
            <a:off x="8954286" y="4712543"/>
            <a:ext cx="739267" cy="58667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E0AC48-2062-B00C-ED41-11505C57D9DA}"/>
              </a:ext>
            </a:extLst>
          </p:cNvPr>
          <p:cNvSpPr txBox="1"/>
          <p:nvPr/>
        </p:nvSpPr>
        <p:spPr>
          <a:xfrm>
            <a:off x="10370868" y="3219748"/>
            <a:ext cx="1671035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Spinosad  </a:t>
            </a:r>
          </a:p>
          <a:p>
            <a:pPr algn="ctr"/>
            <a:r>
              <a:rPr lang="en-US" dirty="0"/>
              <a:t>Cyantraniliprole</a:t>
            </a:r>
            <a:endParaRPr lang="el-GR" dirty="0"/>
          </a:p>
          <a:p>
            <a:pPr algn="ctr"/>
            <a:r>
              <a:rPr lang="en-US" dirty="0"/>
              <a:t>Acetamiprid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97FFC5A-7330-D52F-503B-A4CFB1C76A7E}"/>
              </a:ext>
            </a:extLst>
          </p:cNvPr>
          <p:cNvSpPr txBox="1"/>
          <p:nvPr/>
        </p:nvSpPr>
        <p:spPr>
          <a:xfrm>
            <a:off x="10628305" y="2543893"/>
            <a:ext cx="9156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2025</a:t>
            </a:r>
            <a:endParaRPr lang="en-US" dirty="0"/>
          </a:p>
        </p:txBody>
      </p:sp>
      <p:sp>
        <p:nvSpPr>
          <p:cNvPr id="14" name="Βέλος: Αριστερό 13">
            <a:extLst>
              <a:ext uri="{FF2B5EF4-FFF2-40B4-BE49-F238E27FC236}">
                <a16:creationId xmlns:a16="http://schemas.microsoft.com/office/drawing/2014/main" id="{3DBBDBFB-F4C9-F7E5-62CE-1CA3256A9345}"/>
              </a:ext>
            </a:extLst>
          </p:cNvPr>
          <p:cNvSpPr/>
          <p:nvPr/>
        </p:nvSpPr>
        <p:spPr>
          <a:xfrm rot="16200000">
            <a:off x="10880968" y="4734025"/>
            <a:ext cx="739267" cy="58667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050" name="Picture 2" descr="Παρατηρητήριο Τουρισμού Κρήτης - Tourism Observatory Crete -">
            <a:extLst>
              <a:ext uri="{FF2B5EF4-FFF2-40B4-BE49-F238E27FC236}">
                <a16:creationId xmlns:a16="http://schemas.microsoft.com/office/drawing/2014/main" id="{2072A79B-AE7B-EE8B-C89E-CF0302475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2230" y="1106500"/>
            <a:ext cx="2070565" cy="124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Ελληνικό Μεσογειακό Πανεπιστήμιο - Hellenic Mediterranean University |  Heraklion">
            <a:extLst>
              <a:ext uri="{FF2B5EF4-FFF2-40B4-BE49-F238E27FC236}">
                <a16:creationId xmlns:a16="http://schemas.microsoft.com/office/drawing/2014/main" id="{4388320C-A152-36E8-193B-FA2162B9C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236" y="4630897"/>
            <a:ext cx="976083" cy="976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ΙΔΡΥΜΑ ΤΕΧΝΟΛΟΓΙΑΣ ΚΑΙ ΕΡΕΥΝΑΣ (ΙΤΕ) - nationalcoalition.gov.gr">
            <a:extLst>
              <a:ext uri="{FF2B5EF4-FFF2-40B4-BE49-F238E27FC236}">
                <a16:creationId xmlns:a16="http://schemas.microsoft.com/office/drawing/2014/main" id="{43F4E7FE-E11B-F3AE-7796-A8CF8B1A3B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695" y="5908267"/>
            <a:ext cx="1503261" cy="49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450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CB9ED1-985A-C02B-6150-4C15A76E1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E90AF6F3-7FA0-293F-52B1-C5776169647E}"/>
              </a:ext>
            </a:extLst>
          </p:cNvPr>
          <p:cNvSpPr/>
          <p:nvPr/>
        </p:nvSpPr>
        <p:spPr>
          <a:xfrm>
            <a:off x="587375" y="3338326"/>
            <a:ext cx="10007738" cy="98510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028" name="Picture 4" descr="Ελληνικό Μεσογειακό Πανεπιστήμιο - Hellenic Mediterranean University |  Heraklion">
            <a:extLst>
              <a:ext uri="{FF2B5EF4-FFF2-40B4-BE49-F238E27FC236}">
                <a16:creationId xmlns:a16="http://schemas.microsoft.com/office/drawing/2014/main" id="{0A4135CC-7097-1528-1644-827E3CD893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13" y="5875871"/>
            <a:ext cx="755248" cy="75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1DE0BA2-65DA-B879-53CA-8578D9AEC9E2}"/>
              </a:ext>
            </a:extLst>
          </p:cNvPr>
          <p:cNvSpPr txBox="1"/>
          <p:nvPr/>
        </p:nvSpPr>
        <p:spPr>
          <a:xfrm>
            <a:off x="587375" y="320700"/>
            <a:ext cx="8531691" cy="1157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</a:t>
            </a:r>
            <a:r>
              <a:rPr lang="el-GR" sz="2800" b="1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ρόλος των Πανεπιστήμιων </a:t>
            </a:r>
            <a:endParaRPr lang="en-US" sz="2800" b="1" kern="100" dirty="0">
              <a:solidFill>
                <a:srgbClr val="0070C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l-GR" sz="2800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για ένα αποτελεσματικό 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AKIS</a:t>
            </a:r>
            <a:endParaRPr lang="el-GR" sz="2400" kern="100" dirty="0">
              <a:solidFill>
                <a:srgbClr val="0070C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What is SCIA - AKIS? | AKIS">
            <a:extLst>
              <a:ext uri="{FF2B5EF4-FFF2-40B4-BE49-F238E27FC236}">
                <a16:creationId xmlns:a16="http://schemas.microsoft.com/office/drawing/2014/main" id="{3B0AF99F-8BC8-D1E7-8293-492CA4E141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581" y="5802419"/>
            <a:ext cx="755248" cy="98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U CAP Network logo">
            <a:extLst>
              <a:ext uri="{FF2B5EF4-FFF2-40B4-BE49-F238E27FC236}">
                <a16:creationId xmlns:a16="http://schemas.microsoft.com/office/drawing/2014/main" id="{B91DA889-5F58-ECE0-2759-6402AE145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564" y="6047289"/>
            <a:ext cx="1252758" cy="49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2663593-174F-CF3A-B2F5-AC6C42B87945}"/>
              </a:ext>
            </a:extLst>
          </p:cNvPr>
          <p:cNvSpPr txBox="1"/>
          <p:nvPr/>
        </p:nvSpPr>
        <p:spPr>
          <a:xfrm>
            <a:off x="693253" y="1859339"/>
            <a:ext cx="887812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8" indent="-179388">
              <a:buNone/>
            </a:pPr>
            <a:r>
              <a:rPr lang="el-GR" dirty="0"/>
              <a:t>• </a:t>
            </a:r>
            <a:r>
              <a:rPr lang="el-GR" b="1" dirty="0"/>
              <a:t>Παραγωγή γνώσης</a:t>
            </a:r>
            <a:br>
              <a:rPr lang="el-GR" dirty="0"/>
            </a:br>
            <a:r>
              <a:rPr lang="el-GR" dirty="0"/>
              <a:t>Έρευνα σε γεωργία, φυτοπροστασία, τεχνολογίες παραγωγής και βιώσιμα συστήματα</a:t>
            </a:r>
            <a:endParaRPr lang="en-US" dirty="0"/>
          </a:p>
          <a:p>
            <a:pPr marL="179388" indent="-179388">
              <a:buNone/>
            </a:pPr>
            <a:endParaRPr lang="en-US" dirty="0"/>
          </a:p>
          <a:p>
            <a:pPr marL="179388" indent="-179388"/>
            <a:r>
              <a:rPr lang="el-GR" dirty="0"/>
              <a:t>• </a:t>
            </a:r>
            <a:r>
              <a:rPr lang="el-GR" b="1" dirty="0"/>
              <a:t>Συμμετοχή σε δίκτυα καινοτομίας</a:t>
            </a:r>
            <a:br>
              <a:rPr lang="el-GR" dirty="0"/>
            </a:br>
            <a:r>
              <a:rPr lang="el-GR" dirty="0" err="1"/>
              <a:t>Operational</a:t>
            </a:r>
            <a:r>
              <a:rPr lang="el-GR" dirty="0"/>
              <a:t> </a:t>
            </a:r>
            <a:r>
              <a:rPr lang="el-GR" dirty="0" err="1"/>
              <a:t>Groups</a:t>
            </a:r>
            <a:r>
              <a:rPr lang="el-GR" dirty="0"/>
              <a:t>, έργα EIP-AGRI, συνεργασία με επιχειρήσεις και δημόσιους φορείς</a:t>
            </a:r>
          </a:p>
          <a:p>
            <a:pPr>
              <a:buNone/>
            </a:pPr>
            <a:endParaRPr lang="el-GR" dirty="0"/>
          </a:p>
          <a:p>
            <a:pPr marL="179388" indent="-179388">
              <a:buNone/>
            </a:pPr>
            <a:r>
              <a:rPr lang="el-GR" dirty="0"/>
              <a:t>• </a:t>
            </a:r>
            <a:r>
              <a:rPr lang="el-GR" b="1" dirty="0"/>
              <a:t>Μεταφορά τεχνογνωσίας</a:t>
            </a:r>
            <a:br>
              <a:rPr lang="el-GR" dirty="0"/>
            </a:br>
            <a:r>
              <a:rPr lang="el-GR" dirty="0"/>
              <a:t>Σεμινάρια, επιδείξεις, συνεργασία με συμβούλους και παραγωγούς</a:t>
            </a:r>
          </a:p>
          <a:p>
            <a:pPr marL="179388" indent="-179388">
              <a:buNone/>
            </a:pPr>
            <a:endParaRPr lang="el-GR" dirty="0"/>
          </a:p>
          <a:p>
            <a:pPr marL="179388" indent="-179388">
              <a:buNone/>
            </a:pPr>
            <a:r>
              <a:rPr lang="el-GR" dirty="0"/>
              <a:t>• </a:t>
            </a:r>
            <a:r>
              <a:rPr lang="el-GR" b="1" dirty="0"/>
              <a:t>Εκπαίδευση ανθρώπινου δυναμικού</a:t>
            </a:r>
            <a:br>
              <a:rPr lang="el-GR" dirty="0"/>
            </a:br>
            <a:r>
              <a:rPr lang="el-GR" dirty="0"/>
              <a:t>Κατάρτιση γεωπόνων, γεωργικών συμβούλων και ερευνητών</a:t>
            </a:r>
            <a:endParaRPr lang="en-US" dirty="0"/>
          </a:p>
          <a:p>
            <a:pPr>
              <a:buNone/>
            </a:pPr>
            <a:endParaRPr lang="el-GR" dirty="0"/>
          </a:p>
          <a:p>
            <a:pPr marL="179388" indent="-179388">
              <a:buNone/>
            </a:pPr>
            <a:endParaRPr lang="en-US" dirty="0"/>
          </a:p>
          <a:p>
            <a:pPr>
              <a:buNone/>
            </a:pPr>
            <a:endParaRPr lang="el-GR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B2AA8C-E98E-3D1B-C821-F6ED3C828F53}"/>
              </a:ext>
            </a:extLst>
          </p:cNvPr>
          <p:cNvSpPr txBox="1"/>
          <p:nvPr/>
        </p:nvSpPr>
        <p:spPr>
          <a:xfrm rot="19312147">
            <a:off x="8801513" y="3524063"/>
            <a:ext cx="2563469" cy="646331"/>
          </a:xfrm>
          <a:prstGeom prst="rect">
            <a:avLst/>
          </a:prstGeom>
          <a:solidFill>
            <a:schemeClr val="accent6">
              <a:lumMod val="60000"/>
              <a:lumOff val="40000"/>
              <a:alpha val="58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l-GR" b="1" dirty="0"/>
              <a:t>Παραδείγματα</a:t>
            </a:r>
          </a:p>
          <a:p>
            <a:pPr algn="ctr"/>
            <a:r>
              <a:rPr lang="el-GR" b="1" dirty="0"/>
              <a:t>Τεχνογνωσίας?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670785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1A2CD-7D24-66E4-E415-AF59DFA862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Ορθογώνιο 1">
            <a:extLst>
              <a:ext uri="{FF2B5EF4-FFF2-40B4-BE49-F238E27FC236}">
                <a16:creationId xmlns:a16="http://schemas.microsoft.com/office/drawing/2014/main" id="{02929329-75DA-03A3-98CB-E3AB61A38F35}"/>
              </a:ext>
            </a:extLst>
          </p:cNvPr>
          <p:cNvSpPr/>
          <p:nvPr/>
        </p:nvSpPr>
        <p:spPr>
          <a:xfrm>
            <a:off x="4092497" y="2732048"/>
            <a:ext cx="7928517" cy="32784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C59364B-32CC-76B4-A53F-DD6D59BF498F}"/>
              </a:ext>
            </a:extLst>
          </p:cNvPr>
          <p:cNvSpPr txBox="1"/>
          <p:nvPr/>
        </p:nvSpPr>
        <p:spPr>
          <a:xfrm>
            <a:off x="4440238" y="744785"/>
            <a:ext cx="3038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chemeClr val="accent5">
                    <a:lumMod val="75000"/>
                  </a:schemeClr>
                </a:solidFill>
              </a:rPr>
              <a:t>Έγκαιρη και έγκυρη διάγνωση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6302C5C-1513-CD5E-AD49-B14AAB2D8B0A}"/>
              </a:ext>
            </a:extLst>
          </p:cNvPr>
          <p:cNvSpPr txBox="1"/>
          <p:nvPr/>
        </p:nvSpPr>
        <p:spPr>
          <a:xfrm>
            <a:off x="4406478" y="2849015"/>
            <a:ext cx="51578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chemeClr val="accent5">
                    <a:lumMod val="75000"/>
                  </a:schemeClr>
                </a:solidFill>
              </a:rPr>
              <a:t>Αξιολογημένη αποτελεσματικότητας σκευασμάτων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062046E-F5A0-8810-7D49-3DB35A0BC97F}"/>
              </a:ext>
            </a:extLst>
          </p:cNvPr>
          <p:cNvSpPr txBox="1"/>
          <p:nvPr/>
        </p:nvSpPr>
        <p:spPr>
          <a:xfrm>
            <a:off x="4440238" y="1456837"/>
            <a:ext cx="4047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chemeClr val="accent5">
                    <a:lumMod val="75000"/>
                  </a:schemeClr>
                </a:solidFill>
              </a:rPr>
              <a:t>Παρακολούθηση  πληθυσμιακής πίεσης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388689-C197-9212-3224-BE7B85DC0F18}"/>
              </a:ext>
            </a:extLst>
          </p:cNvPr>
          <p:cNvSpPr txBox="1"/>
          <p:nvPr/>
        </p:nvSpPr>
        <p:spPr>
          <a:xfrm>
            <a:off x="4440238" y="2152926"/>
            <a:ext cx="4375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chemeClr val="accent5">
                    <a:lumMod val="75000"/>
                  </a:schemeClr>
                </a:solidFill>
              </a:rPr>
              <a:t>Συστηματική εκτίμηση του επιπέδου ζημίας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C7B970C-373D-58BF-142D-CBFBFAF11551}"/>
              </a:ext>
            </a:extLst>
          </p:cNvPr>
          <p:cNvSpPr txBox="1"/>
          <p:nvPr/>
        </p:nvSpPr>
        <p:spPr>
          <a:xfrm>
            <a:off x="4406477" y="3600297"/>
            <a:ext cx="6691512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Υψηλής αποτελεσματικότητας σκευάσματα  (&gt;80% θνησιμότητα)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5C960CC-6F76-8420-8213-AD6BD50125C9}"/>
              </a:ext>
            </a:extLst>
          </p:cNvPr>
          <p:cNvSpPr txBox="1"/>
          <p:nvPr/>
        </p:nvSpPr>
        <p:spPr>
          <a:xfrm>
            <a:off x="4440237" y="5219093"/>
            <a:ext cx="6657751" cy="369332"/>
          </a:xfrm>
          <a:prstGeom prst="rect">
            <a:avLst/>
          </a:prstGeom>
          <a:solidFill>
            <a:srgbClr val="FFFFB9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Χαμηλής αποτελεσματικότητάς σκευάσματα  (&lt;50% θνησιμότητα)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EE1EA1B-BDA0-9E08-301E-1CAC43C7BFF6}"/>
              </a:ext>
            </a:extLst>
          </p:cNvPr>
          <p:cNvSpPr txBox="1"/>
          <p:nvPr/>
        </p:nvSpPr>
        <p:spPr>
          <a:xfrm>
            <a:off x="4406478" y="4409695"/>
            <a:ext cx="6691512" cy="369332"/>
          </a:xfrm>
          <a:prstGeom prst="rect">
            <a:avLst/>
          </a:prstGeom>
          <a:solidFill>
            <a:srgbClr val="F9F183"/>
          </a:solidFill>
        </p:spPr>
        <p:txBody>
          <a:bodyPr wrap="none" rtlCol="0">
            <a:spAutoFit/>
          </a:bodyPr>
          <a:lstStyle/>
          <a:p>
            <a:r>
              <a:rPr lang="el-GR" dirty="0"/>
              <a:t>Μεσαίας αποτελεσματικότητάς σκευάσματα  (50 - 80% θνησιμότητα)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BDC269-F11D-53B3-B174-3F8063002853}"/>
              </a:ext>
            </a:extLst>
          </p:cNvPr>
          <p:cNvSpPr txBox="1"/>
          <p:nvPr/>
        </p:nvSpPr>
        <p:spPr>
          <a:xfrm>
            <a:off x="0" y="2015944"/>
            <a:ext cx="371971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3200" dirty="0"/>
              <a:t>Επιστημονικά Υποστηριζόμενη </a:t>
            </a:r>
            <a:r>
              <a:rPr lang="el-GR" sz="3200" b="1" dirty="0"/>
              <a:t>Φυτοπροστασία</a:t>
            </a:r>
            <a:endParaRPr lang="el-GR" sz="3200" dirty="0"/>
          </a:p>
        </p:txBody>
      </p:sp>
      <p:pic>
        <p:nvPicPr>
          <p:cNvPr id="8" name="Picture 4" descr="Ελληνικό Μεσογειακό Πανεπιστήμιο - Hellenic Mediterranean University |  Heraklion">
            <a:extLst>
              <a:ext uri="{FF2B5EF4-FFF2-40B4-BE49-F238E27FC236}">
                <a16:creationId xmlns:a16="http://schemas.microsoft.com/office/drawing/2014/main" id="{8E3AD055-03D9-D604-2AEF-4A4A7376D2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16" y="5994670"/>
            <a:ext cx="635604" cy="63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F02CC9C-593A-C38E-0C5F-06F728FADAE9}"/>
              </a:ext>
            </a:extLst>
          </p:cNvPr>
          <p:cNvSpPr txBox="1"/>
          <p:nvPr/>
        </p:nvSpPr>
        <p:spPr>
          <a:xfrm>
            <a:off x="921784" y="6140424"/>
            <a:ext cx="6093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600" i="1" dirty="0"/>
              <a:t>Ροδιτάκης </a:t>
            </a:r>
            <a:r>
              <a:rPr lang="el-GR" sz="1600" i="1" dirty="0" err="1"/>
              <a:t>Εμμ</a:t>
            </a:r>
            <a:r>
              <a:rPr lang="el-GR" sz="1600" i="1" dirty="0"/>
              <a:t>., Ελληνικό Μεσογειακό Πανεπιστήμιο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6891FC-200A-3B4E-9F78-97B4D60831B7}"/>
              </a:ext>
            </a:extLst>
          </p:cNvPr>
          <p:cNvSpPr txBox="1"/>
          <p:nvPr/>
        </p:nvSpPr>
        <p:spPr>
          <a:xfrm rot="870909">
            <a:off x="10169659" y="2482178"/>
            <a:ext cx="1184940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l-GR" sz="2000" b="1" dirty="0">
                <a:solidFill>
                  <a:srgbClr val="FF0000"/>
                </a:solidFill>
              </a:rPr>
              <a:t>Νέα</a:t>
            </a:r>
          </a:p>
          <a:p>
            <a:pPr algn="ctr"/>
            <a:r>
              <a:rPr lang="el-GR" sz="2000" b="1" dirty="0">
                <a:solidFill>
                  <a:srgbClr val="FF0000"/>
                </a:solidFill>
              </a:rPr>
              <a:t>συνθήκη </a:t>
            </a:r>
            <a:endParaRPr lang="el-G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94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0DD775-4113-CBAB-19D6-CC4CC5E0D3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FCF32623-875B-3B4D-1CB9-925F23331846}"/>
              </a:ext>
            </a:extLst>
          </p:cNvPr>
          <p:cNvSpPr txBox="1"/>
          <p:nvPr/>
        </p:nvSpPr>
        <p:spPr>
          <a:xfrm>
            <a:off x="302481" y="215071"/>
            <a:ext cx="10815368" cy="8722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sz="1800" b="1" i="1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Απλοποιημένο προφίλ ευαισθησίας των σημαντικότερων εχθρών </a:t>
            </a:r>
          </a:p>
          <a:p>
            <a:pPr algn="just">
              <a:lnSpc>
                <a:spcPct val="150000"/>
              </a:lnSpc>
            </a:pPr>
            <a:r>
              <a:rPr lang="el-GR" sz="1800" b="1" i="1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των κηπευτικών στόχων στα εγκεκριμένα εντομοκτόνα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2" name="Γράφημα 1">
            <a:extLst>
              <a:ext uri="{FF2B5EF4-FFF2-40B4-BE49-F238E27FC236}">
                <a16:creationId xmlns:a16="http://schemas.microsoft.com/office/drawing/2014/main" id="{AFE02752-4F6A-1AF9-5BA0-7F4DFF67BD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087518"/>
              </p:ext>
            </p:extLst>
          </p:nvPr>
        </p:nvGraphicFramePr>
        <p:xfrm>
          <a:off x="5398879" y="2392187"/>
          <a:ext cx="5486173" cy="32745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476A49E6-F74C-9EE3-A65D-4D98A1F489BF}"/>
              </a:ext>
            </a:extLst>
          </p:cNvPr>
          <p:cNvSpPr txBox="1"/>
          <p:nvPr/>
        </p:nvSpPr>
        <p:spPr>
          <a:xfrm>
            <a:off x="6514807" y="2392187"/>
            <a:ext cx="30432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600" b="1" dirty="0">
                <a:solidFill>
                  <a:srgbClr val="4472C4"/>
                </a:solidFill>
              </a:rPr>
              <a:t>Μη</a:t>
            </a:r>
            <a:r>
              <a:rPr lang="el-GR" sz="1600" b="1" dirty="0">
                <a:solidFill>
                  <a:srgbClr val="70AD47"/>
                </a:solidFill>
              </a:rPr>
              <a:t> </a:t>
            </a:r>
            <a:r>
              <a:rPr lang="el-GR" sz="1600" b="1" dirty="0">
                <a:solidFill>
                  <a:srgbClr val="4472C4"/>
                </a:solidFill>
              </a:rPr>
              <a:t>Αποτελεσματικό Σκεύασμα  +</a:t>
            </a:r>
          </a:p>
          <a:p>
            <a:r>
              <a:rPr lang="el-GR" sz="1600" b="1" dirty="0">
                <a:solidFill>
                  <a:srgbClr val="70AD47"/>
                </a:solidFill>
              </a:rPr>
              <a:t>Αποτελεσματικό Σκεύασμα +++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F8D616B3-5E86-E207-18C5-0BB017DF20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118877">
            <a:off x="10332366" y="613833"/>
            <a:ext cx="1691971" cy="2450441"/>
          </a:xfrm>
          <a:prstGeom prst="rect">
            <a:avLst/>
          </a:prstGeom>
        </p:spPr>
      </p:pic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050606E5-8066-E9E1-44DE-0EC668DF21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201" y="1420593"/>
            <a:ext cx="3183996" cy="2933135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087C5253-8DC7-AA89-DB70-A98C70AEA42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735" y="3545705"/>
            <a:ext cx="2394822" cy="3193530"/>
          </a:xfrm>
          <a:prstGeom prst="rect">
            <a:avLst/>
          </a:prstGeom>
        </p:spPr>
      </p:pic>
      <p:sp>
        <p:nvSpPr>
          <p:cNvPr id="4" name="Βέλος: Δεξιό 3">
            <a:extLst>
              <a:ext uri="{FF2B5EF4-FFF2-40B4-BE49-F238E27FC236}">
                <a16:creationId xmlns:a16="http://schemas.microsoft.com/office/drawing/2014/main" id="{161E591C-A97B-4B99-36B1-EAA55679E250}"/>
              </a:ext>
            </a:extLst>
          </p:cNvPr>
          <p:cNvSpPr/>
          <p:nvPr/>
        </p:nvSpPr>
        <p:spPr>
          <a:xfrm rot="19280601">
            <a:off x="10168598" y="2498386"/>
            <a:ext cx="646044" cy="45203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413561-12D9-31FC-7FAB-536BB337731D}"/>
              </a:ext>
            </a:extLst>
          </p:cNvPr>
          <p:cNvSpPr txBox="1"/>
          <p:nvPr/>
        </p:nvSpPr>
        <p:spPr>
          <a:xfrm>
            <a:off x="8914502" y="1244776"/>
            <a:ext cx="1287147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l-GR" sz="1600" b="1" dirty="0">
                <a:solidFill>
                  <a:srgbClr val="FF0000"/>
                </a:solidFill>
              </a:rPr>
              <a:t>Οικονομική </a:t>
            </a:r>
          </a:p>
          <a:p>
            <a:r>
              <a:rPr lang="el-GR" sz="1600" b="1" dirty="0">
                <a:solidFill>
                  <a:srgbClr val="FF0000"/>
                </a:solidFill>
              </a:rPr>
              <a:t>Καταστροφή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45D3D4-E938-F42B-BC60-3F5F48022EF8}"/>
              </a:ext>
            </a:extLst>
          </p:cNvPr>
          <p:cNvSpPr txBox="1"/>
          <p:nvPr/>
        </p:nvSpPr>
        <p:spPr>
          <a:xfrm rot="19685574">
            <a:off x="9764745" y="5084440"/>
            <a:ext cx="2240613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l-GR" sz="2800" b="1" dirty="0">
                <a:solidFill>
                  <a:srgbClr val="FF0000"/>
                </a:solidFill>
              </a:rPr>
              <a:t>Παράγοντας</a:t>
            </a:r>
          </a:p>
          <a:p>
            <a:pPr algn="ctr"/>
            <a:r>
              <a:rPr lang="el-GR" sz="2800" b="1" dirty="0">
                <a:solidFill>
                  <a:srgbClr val="FF0000"/>
                </a:solidFill>
              </a:rPr>
              <a:t>Ανασφάλειας</a:t>
            </a:r>
            <a:endParaRPr lang="el-G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712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AEA124-867B-A566-6777-FBF5C49054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Ορθογώνιο 14">
            <a:extLst>
              <a:ext uri="{FF2B5EF4-FFF2-40B4-BE49-F238E27FC236}">
                <a16:creationId xmlns:a16="http://schemas.microsoft.com/office/drawing/2014/main" id="{7A8A7187-7AEF-2429-123E-CB7A078F0028}"/>
              </a:ext>
            </a:extLst>
          </p:cNvPr>
          <p:cNvSpPr/>
          <p:nvPr/>
        </p:nvSpPr>
        <p:spPr>
          <a:xfrm>
            <a:off x="4092497" y="2732048"/>
            <a:ext cx="7928517" cy="32784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E514DF-4517-E878-F595-058C4F4AB2D1}"/>
              </a:ext>
            </a:extLst>
          </p:cNvPr>
          <p:cNvSpPr txBox="1"/>
          <p:nvPr/>
        </p:nvSpPr>
        <p:spPr>
          <a:xfrm>
            <a:off x="4440238" y="744785"/>
            <a:ext cx="3038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chemeClr val="accent5">
                    <a:lumMod val="75000"/>
                  </a:schemeClr>
                </a:solidFill>
              </a:rPr>
              <a:t>Έγκαιρη και έγκυρη διάγνωση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7B659B-F2A8-2B4B-E9FB-51801F8D3CAB}"/>
              </a:ext>
            </a:extLst>
          </p:cNvPr>
          <p:cNvSpPr txBox="1"/>
          <p:nvPr/>
        </p:nvSpPr>
        <p:spPr>
          <a:xfrm>
            <a:off x="4406478" y="2849015"/>
            <a:ext cx="51578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chemeClr val="accent5">
                    <a:lumMod val="75000"/>
                  </a:schemeClr>
                </a:solidFill>
              </a:rPr>
              <a:t>Αξιολογημένη αποτελεσματικότητας σκευασμάτων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FA969A-253C-A464-8B8F-72FAFBE556F9}"/>
              </a:ext>
            </a:extLst>
          </p:cNvPr>
          <p:cNvSpPr txBox="1"/>
          <p:nvPr/>
        </p:nvSpPr>
        <p:spPr>
          <a:xfrm>
            <a:off x="4440238" y="1456837"/>
            <a:ext cx="4047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chemeClr val="accent5">
                    <a:lumMod val="75000"/>
                  </a:schemeClr>
                </a:solidFill>
              </a:rPr>
              <a:t>Παρακολούθηση  πληθυσμιακής πίεσης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EBABFBE-249F-906A-B518-047314C3AED1}"/>
              </a:ext>
            </a:extLst>
          </p:cNvPr>
          <p:cNvSpPr txBox="1"/>
          <p:nvPr/>
        </p:nvSpPr>
        <p:spPr>
          <a:xfrm>
            <a:off x="4440238" y="2152926"/>
            <a:ext cx="43758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chemeClr val="accent5">
                    <a:lumMod val="75000"/>
                  </a:schemeClr>
                </a:solidFill>
              </a:rPr>
              <a:t>Συστηματική εκτίμηση του επιπέδου ζημίας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6B91D2-ED4F-5491-2723-09822838D714}"/>
              </a:ext>
            </a:extLst>
          </p:cNvPr>
          <p:cNvSpPr txBox="1"/>
          <p:nvPr/>
        </p:nvSpPr>
        <p:spPr>
          <a:xfrm>
            <a:off x="4406477" y="3600297"/>
            <a:ext cx="6889707" cy="36933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Υψηλής αποτελεσματικότητας σκευάσματα  (&gt;80% θνησιμότητα)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9CA1E98-0500-A9AD-0BC9-18913E7D5232}"/>
              </a:ext>
            </a:extLst>
          </p:cNvPr>
          <p:cNvSpPr txBox="1"/>
          <p:nvPr/>
        </p:nvSpPr>
        <p:spPr>
          <a:xfrm>
            <a:off x="4440238" y="5219093"/>
            <a:ext cx="6855946" cy="369332"/>
          </a:xfrm>
          <a:prstGeom prst="rect">
            <a:avLst/>
          </a:prstGeom>
          <a:solidFill>
            <a:srgbClr val="FFFFB9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Χαμηλής αποτελεσματικότητάς σκευάσματα  (&lt;50% θνησιμότητα)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D0AFB3-50C7-B48F-362F-50EC4C7AFDBB}"/>
              </a:ext>
            </a:extLst>
          </p:cNvPr>
          <p:cNvSpPr txBox="1"/>
          <p:nvPr/>
        </p:nvSpPr>
        <p:spPr>
          <a:xfrm>
            <a:off x="4406478" y="4409695"/>
            <a:ext cx="6889706" cy="369332"/>
          </a:xfrm>
          <a:prstGeom prst="rect">
            <a:avLst/>
          </a:prstGeom>
          <a:solidFill>
            <a:srgbClr val="F9F183"/>
          </a:solidFill>
        </p:spPr>
        <p:txBody>
          <a:bodyPr wrap="square" rtlCol="0">
            <a:spAutoFit/>
          </a:bodyPr>
          <a:lstStyle/>
          <a:p>
            <a:r>
              <a:rPr lang="el-GR" dirty="0"/>
              <a:t>Μεσαίας αποτελεσματικότητάς σκευάσματα  (50 - 80% θνησιμότητα)</a:t>
            </a:r>
          </a:p>
        </p:txBody>
      </p:sp>
      <p:sp>
        <p:nvSpPr>
          <p:cNvPr id="16" name="Ορθογώνιο 15">
            <a:extLst>
              <a:ext uri="{FF2B5EF4-FFF2-40B4-BE49-F238E27FC236}">
                <a16:creationId xmlns:a16="http://schemas.microsoft.com/office/drawing/2014/main" id="{520CB9DA-609C-6691-0340-ADF4FAAB6A69}"/>
              </a:ext>
            </a:extLst>
          </p:cNvPr>
          <p:cNvSpPr/>
          <p:nvPr/>
        </p:nvSpPr>
        <p:spPr>
          <a:xfrm>
            <a:off x="4092496" y="2770465"/>
            <a:ext cx="7928517" cy="3278459"/>
          </a:xfrm>
          <a:prstGeom prst="rect">
            <a:avLst/>
          </a:prstGeom>
          <a:solidFill>
            <a:schemeClr val="bg1">
              <a:lumMod val="85000"/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72CE87-6505-FF77-5CF5-29B81BD14850}"/>
              </a:ext>
            </a:extLst>
          </p:cNvPr>
          <p:cNvSpPr txBox="1"/>
          <p:nvPr/>
        </p:nvSpPr>
        <p:spPr>
          <a:xfrm rot="20118414">
            <a:off x="5734173" y="3839928"/>
            <a:ext cx="4442498" cy="1477328"/>
          </a:xfrm>
          <a:prstGeom prst="rect">
            <a:avLst/>
          </a:prstGeom>
          <a:gradFill flip="none" rotWithShape="1">
            <a:gsLst>
              <a:gs pos="0">
                <a:srgbClr val="FFFFB9"/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Ανάπτυξη ανθεκτικότητας</a:t>
            </a:r>
          </a:p>
          <a:p>
            <a:endParaRPr lang="el-GR" b="1" dirty="0">
              <a:solidFill>
                <a:srgbClr val="FF0000"/>
              </a:solidFill>
            </a:endParaRPr>
          </a:p>
          <a:p>
            <a:r>
              <a:rPr lang="el-GR" b="1" dirty="0"/>
              <a:t>Υψηλής αποτελεσματικότητάς </a:t>
            </a:r>
            <a:r>
              <a:rPr lang="el-GR" dirty="0"/>
              <a:t>σκευάσματα  </a:t>
            </a:r>
          </a:p>
          <a:p>
            <a:r>
              <a:rPr lang="el-GR" dirty="0"/>
              <a:t>που λόγο ανθεκτικότητας θεωρούνται  </a:t>
            </a:r>
          </a:p>
          <a:p>
            <a:r>
              <a:rPr lang="el-GR" b="1" dirty="0"/>
              <a:t>μεσαίας ή χαμηλής αποτελεσματικότητας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125544-A002-68A9-AE7B-E22C07FC765D}"/>
              </a:ext>
            </a:extLst>
          </p:cNvPr>
          <p:cNvSpPr txBox="1"/>
          <p:nvPr/>
        </p:nvSpPr>
        <p:spPr>
          <a:xfrm>
            <a:off x="0" y="2015944"/>
            <a:ext cx="371971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3200" dirty="0"/>
              <a:t>Επιστημονικά Υποστηριζόμενη </a:t>
            </a:r>
            <a:r>
              <a:rPr lang="el-GR" sz="3200" b="1" dirty="0"/>
              <a:t>Φυτοπροστασία</a:t>
            </a:r>
            <a:endParaRPr lang="el-GR" sz="3200" dirty="0"/>
          </a:p>
        </p:txBody>
      </p:sp>
      <p:pic>
        <p:nvPicPr>
          <p:cNvPr id="18" name="Picture 4" descr="Ελληνικό Μεσογειακό Πανεπιστήμιο - Hellenic Mediterranean University |  Heraklion">
            <a:extLst>
              <a:ext uri="{FF2B5EF4-FFF2-40B4-BE49-F238E27FC236}">
                <a16:creationId xmlns:a16="http://schemas.microsoft.com/office/drawing/2014/main" id="{0684C88E-75D2-5FB2-8B7C-17D7AA5CF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16" y="5994670"/>
            <a:ext cx="635604" cy="63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28D9A26-659F-DAA7-0188-102A373F6BDC}"/>
              </a:ext>
            </a:extLst>
          </p:cNvPr>
          <p:cNvSpPr txBox="1"/>
          <p:nvPr/>
        </p:nvSpPr>
        <p:spPr>
          <a:xfrm>
            <a:off x="921784" y="6140424"/>
            <a:ext cx="6093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600" i="1" dirty="0"/>
              <a:t>Ροδιτάκης </a:t>
            </a:r>
            <a:r>
              <a:rPr lang="el-GR" sz="1600" i="1" dirty="0" err="1"/>
              <a:t>Εμμ</a:t>
            </a:r>
            <a:r>
              <a:rPr lang="el-GR" sz="1600" i="1" dirty="0"/>
              <a:t>., Ελληνικό Μεσογειακό Πανεπιστήμιο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CA9870-7AC6-8CCB-405D-E10C2A0DA63B}"/>
              </a:ext>
            </a:extLst>
          </p:cNvPr>
          <p:cNvSpPr txBox="1"/>
          <p:nvPr/>
        </p:nvSpPr>
        <p:spPr>
          <a:xfrm rot="181754">
            <a:off x="9478852" y="2625584"/>
            <a:ext cx="1184940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l-GR" sz="2000" b="1" dirty="0">
                <a:solidFill>
                  <a:srgbClr val="FF0000"/>
                </a:solidFill>
              </a:rPr>
              <a:t>Νέα</a:t>
            </a:r>
          </a:p>
          <a:p>
            <a:pPr algn="ctr"/>
            <a:r>
              <a:rPr lang="el-GR" sz="2000" b="1" dirty="0">
                <a:solidFill>
                  <a:srgbClr val="FF0000"/>
                </a:solidFill>
              </a:rPr>
              <a:t>συνθήκη </a:t>
            </a:r>
            <a:endParaRPr lang="el-G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724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3F0EA-5640-A10B-A654-926359393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C7617F9F-C98E-83C0-204F-69B63A9771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406823"/>
            <a:ext cx="9019304" cy="360095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47E09A53-B749-AD42-6FFA-A299DD09E839}"/>
              </a:ext>
            </a:extLst>
          </p:cNvPr>
          <p:cNvSpPr txBox="1"/>
          <p:nvPr/>
        </p:nvSpPr>
        <p:spPr>
          <a:xfrm>
            <a:off x="2429503" y="2018890"/>
            <a:ext cx="46980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Greece and Italy, </a:t>
            </a:r>
            <a:r>
              <a:rPr lang="en-US" sz="2400" dirty="0"/>
              <a:t>chlorantraniliprole</a:t>
            </a:r>
            <a:endParaRPr lang="el-GR" sz="2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8B4889A-13EC-9EF8-14B2-E7372A5EF78D}"/>
              </a:ext>
            </a:extLst>
          </p:cNvPr>
          <p:cNvSpPr txBox="1"/>
          <p:nvPr/>
        </p:nvSpPr>
        <p:spPr>
          <a:xfrm>
            <a:off x="2507494" y="3262244"/>
            <a:ext cx="21346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 35 ppm, Recommend </a:t>
            </a:r>
          </a:p>
          <a:p>
            <a:r>
              <a:rPr lang="en-US" sz="1600" b="1" dirty="0">
                <a:solidFill>
                  <a:srgbClr val="FF0000"/>
                </a:solidFill>
              </a:rPr>
              <a:t>Label Rate </a:t>
            </a:r>
            <a:endParaRPr lang="el-GR" sz="1600" b="1" dirty="0">
              <a:solidFill>
                <a:srgbClr val="FF0000"/>
              </a:solidFill>
            </a:endParaRPr>
          </a:p>
        </p:txBody>
      </p:sp>
      <p:sp>
        <p:nvSpPr>
          <p:cNvPr id="19" name="Ορθογώνιο 18">
            <a:extLst>
              <a:ext uri="{FF2B5EF4-FFF2-40B4-BE49-F238E27FC236}">
                <a16:creationId xmlns:a16="http://schemas.microsoft.com/office/drawing/2014/main" id="{5E2B94C5-8D9F-BEC5-BF93-3A9E212DF0ED}"/>
              </a:ext>
            </a:extLst>
          </p:cNvPr>
          <p:cNvSpPr/>
          <p:nvPr/>
        </p:nvSpPr>
        <p:spPr>
          <a:xfrm>
            <a:off x="4849064" y="3002440"/>
            <a:ext cx="6024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Italy</a:t>
            </a:r>
            <a:endParaRPr lang="el-GR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3F42398-B458-4D05-46BE-FC7374DEB20A}"/>
              </a:ext>
            </a:extLst>
          </p:cNvPr>
          <p:cNvSpPr txBox="1">
            <a:spLocks/>
          </p:cNvSpPr>
          <p:nvPr/>
        </p:nvSpPr>
        <p:spPr>
          <a:xfrm>
            <a:off x="408991" y="465159"/>
            <a:ext cx="9433048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2000" b="1" i="1" dirty="0">
                <a:solidFill>
                  <a:srgbClr val="002060"/>
                </a:solidFill>
              </a:rPr>
              <a:t>Tuta absoluta </a:t>
            </a:r>
            <a:r>
              <a:rPr lang="en-US" altLang="el-GR" sz="2000" dirty="0">
                <a:solidFill>
                  <a:srgbClr val="002060"/>
                </a:solidFill>
              </a:rPr>
              <a:t>Resistance monitoring </a:t>
            </a:r>
          </a:p>
          <a:p>
            <a:pPr marL="4310063" indent="-4310063"/>
            <a:r>
              <a:rPr lang="en-US" altLang="el-GR" sz="2800" dirty="0">
                <a:solidFill>
                  <a:srgbClr val="002060"/>
                </a:solidFill>
              </a:rPr>
              <a:t>MOA Group 28: Diamides </a:t>
            </a:r>
            <a:r>
              <a:rPr lang="en-US" altLang="el-GR" sz="1800" dirty="0">
                <a:solidFill>
                  <a:srgbClr val="002060"/>
                </a:solidFill>
              </a:rPr>
              <a:t>(chlorantraniliprole, cyantraniliprole, flubendiamide) </a:t>
            </a:r>
            <a:endParaRPr lang="el-GR" altLang="el-GR" sz="1800" dirty="0">
              <a:solidFill>
                <a:srgbClr val="00206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BA8B76-12A1-3142-B07C-6DADEF7C9B44}"/>
              </a:ext>
            </a:extLst>
          </p:cNvPr>
          <p:cNvSpPr txBox="1"/>
          <p:nvPr/>
        </p:nvSpPr>
        <p:spPr>
          <a:xfrm>
            <a:off x="9356687" y="589717"/>
            <a:ext cx="27655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201</a:t>
            </a:r>
            <a:r>
              <a:rPr lang="el-GR" sz="4000" b="1" dirty="0">
                <a:solidFill>
                  <a:srgbClr val="FF0000"/>
                </a:solidFill>
              </a:rPr>
              <a:t>0 - 2020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5" name="Picture 4" descr="Ελληνικό Μεσογειακό Πανεπιστήμιο - Hellenic Mediterranean University |  Heraklion">
            <a:extLst>
              <a:ext uri="{FF2B5EF4-FFF2-40B4-BE49-F238E27FC236}">
                <a16:creationId xmlns:a16="http://schemas.microsoft.com/office/drawing/2014/main" id="{BC88A539-8857-94D4-0149-FAF3DE90F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16" y="5994670"/>
            <a:ext cx="635604" cy="63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8D2E7D9-59F2-7E1D-6049-CF8C57E212CF}"/>
              </a:ext>
            </a:extLst>
          </p:cNvPr>
          <p:cNvSpPr txBox="1"/>
          <p:nvPr/>
        </p:nvSpPr>
        <p:spPr>
          <a:xfrm>
            <a:off x="921784" y="6140424"/>
            <a:ext cx="6093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600" i="1" dirty="0"/>
              <a:t>Ροδιτάκης </a:t>
            </a:r>
            <a:r>
              <a:rPr lang="el-GR" sz="1600" i="1" dirty="0" err="1"/>
              <a:t>Εμμ</a:t>
            </a:r>
            <a:r>
              <a:rPr lang="el-GR" sz="1600" i="1" dirty="0"/>
              <a:t>., Ελληνικό Μεσογειακό Πανεπιστήμιο </a:t>
            </a:r>
          </a:p>
        </p:txBody>
      </p:sp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3647E10F-C9EC-AFE6-4CFF-E0727839BB86}"/>
              </a:ext>
            </a:extLst>
          </p:cNvPr>
          <p:cNvSpPr/>
          <p:nvPr/>
        </p:nvSpPr>
        <p:spPr>
          <a:xfrm>
            <a:off x="5855096" y="2697792"/>
            <a:ext cx="4543423" cy="18968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A116C21-B00C-9B05-C4F4-5ACD53CFEAF0}"/>
              </a:ext>
            </a:extLst>
          </p:cNvPr>
          <p:cNvSpPr txBox="1"/>
          <p:nvPr/>
        </p:nvSpPr>
        <p:spPr>
          <a:xfrm>
            <a:off x="8392267" y="4360909"/>
            <a:ext cx="8980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00B050"/>
                </a:solidFill>
              </a:rPr>
              <a:t>Baseline</a:t>
            </a:r>
            <a:endParaRPr lang="el-GR" sz="1600" b="1" dirty="0">
              <a:solidFill>
                <a:srgbClr val="00B050"/>
              </a:solidFill>
            </a:endParaRPr>
          </a:p>
        </p:txBody>
      </p:sp>
      <p:sp>
        <p:nvSpPr>
          <p:cNvPr id="22" name="Ορθογώνιο 21">
            <a:extLst>
              <a:ext uri="{FF2B5EF4-FFF2-40B4-BE49-F238E27FC236}">
                <a16:creationId xmlns:a16="http://schemas.microsoft.com/office/drawing/2014/main" id="{DF0A3B21-359E-7763-2277-CD8A20E19459}"/>
              </a:ext>
            </a:extLst>
          </p:cNvPr>
          <p:cNvSpPr/>
          <p:nvPr/>
        </p:nvSpPr>
        <p:spPr>
          <a:xfrm>
            <a:off x="4584387" y="4111185"/>
            <a:ext cx="9066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Greece </a:t>
            </a:r>
            <a:endParaRPr lang="el-GR" dirty="0">
              <a:solidFill>
                <a:srgbClr val="0070C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C111C89-DA94-12B3-50E1-F5C2CCC089B9}"/>
              </a:ext>
            </a:extLst>
          </p:cNvPr>
          <p:cNvSpPr txBox="1"/>
          <p:nvPr/>
        </p:nvSpPr>
        <p:spPr>
          <a:xfrm>
            <a:off x="6186202" y="3063995"/>
            <a:ext cx="1276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RR: ≈1000-fold</a:t>
            </a:r>
            <a:endParaRPr lang="el-GR" sz="1400" b="1" dirty="0">
              <a:solidFill>
                <a:srgbClr val="FF0000"/>
              </a:solidFill>
            </a:endParaRPr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0B245CCE-C635-3A7C-D37D-169C84878D9B}"/>
              </a:ext>
            </a:extLst>
          </p:cNvPr>
          <p:cNvSpPr/>
          <p:nvPr/>
        </p:nvSpPr>
        <p:spPr>
          <a:xfrm>
            <a:off x="5782080" y="3683340"/>
            <a:ext cx="655196" cy="5766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12" name="Ευθύγραμμο βέλος σύνδεσης 11">
            <a:extLst>
              <a:ext uri="{FF2B5EF4-FFF2-40B4-BE49-F238E27FC236}">
                <a16:creationId xmlns:a16="http://schemas.microsoft.com/office/drawing/2014/main" id="{2E9EE7F8-4BB2-69FB-392F-237B8DC847A6}"/>
              </a:ext>
            </a:extLst>
          </p:cNvPr>
          <p:cNvCxnSpPr>
            <a:cxnSpLocks/>
          </p:cNvCxnSpPr>
          <p:nvPr/>
        </p:nvCxnSpPr>
        <p:spPr>
          <a:xfrm>
            <a:off x="6033652" y="2842355"/>
            <a:ext cx="0" cy="1706881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Ευθύγραμμο βέλος σύνδεσης 8">
            <a:extLst>
              <a:ext uri="{FF2B5EF4-FFF2-40B4-BE49-F238E27FC236}">
                <a16:creationId xmlns:a16="http://schemas.microsoft.com/office/drawing/2014/main" id="{383F6D6A-EE20-AD6B-21F2-9A3494037211}"/>
              </a:ext>
            </a:extLst>
          </p:cNvPr>
          <p:cNvCxnSpPr>
            <a:cxnSpLocks/>
          </p:cNvCxnSpPr>
          <p:nvPr/>
        </p:nvCxnSpPr>
        <p:spPr>
          <a:xfrm>
            <a:off x="6186202" y="4027732"/>
            <a:ext cx="0" cy="483072"/>
          </a:xfrm>
          <a:prstGeom prst="straightConnector1">
            <a:avLst/>
          </a:prstGeom>
          <a:ln>
            <a:solidFill>
              <a:srgbClr val="0070C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355A198C-7F84-8B0D-72EB-3CBEEF58469B}"/>
              </a:ext>
            </a:extLst>
          </p:cNvPr>
          <p:cNvSpPr txBox="1"/>
          <p:nvPr/>
        </p:nvSpPr>
        <p:spPr>
          <a:xfrm>
            <a:off x="6259219" y="4115379"/>
            <a:ext cx="1094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1"/>
                </a:solidFill>
              </a:rPr>
              <a:t>RR: ≈10-fold</a:t>
            </a:r>
            <a:endParaRPr lang="el-GR" sz="1400" b="1" dirty="0">
              <a:solidFill>
                <a:schemeClr val="accent1"/>
              </a:solidFill>
            </a:endParaRPr>
          </a:p>
        </p:txBody>
      </p:sp>
      <p:pic>
        <p:nvPicPr>
          <p:cNvPr id="23" name="Εικόνα 22">
            <a:extLst>
              <a:ext uri="{FF2B5EF4-FFF2-40B4-BE49-F238E27FC236}">
                <a16:creationId xmlns:a16="http://schemas.microsoft.com/office/drawing/2014/main" id="{10403EB2-92A8-DE60-E38F-477F96A31D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30956" y="1921490"/>
            <a:ext cx="2627724" cy="897650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4" name="Εικόνα 23">
            <a:extLst>
              <a:ext uri="{FF2B5EF4-FFF2-40B4-BE49-F238E27FC236}">
                <a16:creationId xmlns:a16="http://schemas.microsoft.com/office/drawing/2014/main" id="{9B8B2462-34C9-FFA9-548C-0DAAD9DC1E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3604" y="2862452"/>
            <a:ext cx="3620887" cy="1397535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25" name="Εικόνα 24">
            <a:extLst>
              <a:ext uri="{FF2B5EF4-FFF2-40B4-BE49-F238E27FC236}">
                <a16:creationId xmlns:a16="http://schemas.microsoft.com/office/drawing/2014/main" id="{74AF2F57-E4C8-4FDC-DACE-7D56C8CF81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70862" y="3685362"/>
            <a:ext cx="3312341" cy="1136178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pic>
        <p:nvPicPr>
          <p:cNvPr id="26" name="Εικόνα 25">
            <a:extLst>
              <a:ext uri="{FF2B5EF4-FFF2-40B4-BE49-F238E27FC236}">
                <a16:creationId xmlns:a16="http://schemas.microsoft.com/office/drawing/2014/main" id="{4D9B88EF-771E-02DE-1233-ADF723B403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26770" y="4648439"/>
            <a:ext cx="2183422" cy="1421129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cxnSp>
        <p:nvCxnSpPr>
          <p:cNvPr id="10" name="Ευθύγραμμο βέλος σύνδεσης 9">
            <a:extLst>
              <a:ext uri="{FF2B5EF4-FFF2-40B4-BE49-F238E27FC236}">
                <a16:creationId xmlns:a16="http://schemas.microsoft.com/office/drawing/2014/main" id="{59073428-7A55-7B42-EFD5-156B0D809E3F}"/>
              </a:ext>
            </a:extLst>
          </p:cNvPr>
          <p:cNvCxnSpPr/>
          <p:nvPr/>
        </p:nvCxnSpPr>
        <p:spPr>
          <a:xfrm flipH="1">
            <a:off x="7225623" y="3718722"/>
            <a:ext cx="458427" cy="4180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5506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Εικόνα 3">
            <a:extLst>
              <a:ext uri="{FF2B5EF4-FFF2-40B4-BE49-F238E27FC236}">
                <a16:creationId xmlns:a16="http://schemas.microsoft.com/office/drawing/2014/main" id="{06E5AE89-F99A-4B61-842E-BB4ACFDFE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406823"/>
            <a:ext cx="9019304" cy="360095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429503" y="2018890"/>
            <a:ext cx="46980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Greece and Italy, </a:t>
            </a:r>
            <a:r>
              <a:rPr lang="en-US" sz="2400" dirty="0"/>
              <a:t>chlorantraniliprole</a:t>
            </a:r>
            <a:endParaRPr lang="el-GR" sz="2400" dirty="0"/>
          </a:p>
        </p:txBody>
      </p:sp>
      <p:sp>
        <p:nvSpPr>
          <p:cNvPr id="20" name="TextBox 19"/>
          <p:cNvSpPr txBox="1"/>
          <p:nvPr/>
        </p:nvSpPr>
        <p:spPr>
          <a:xfrm>
            <a:off x="2507494" y="3262244"/>
            <a:ext cx="21346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FF0000"/>
                </a:solidFill>
              </a:rPr>
              <a:t> 35 ppm, Recommend </a:t>
            </a:r>
          </a:p>
          <a:p>
            <a:r>
              <a:rPr lang="en-US" sz="1600" b="1" dirty="0">
                <a:solidFill>
                  <a:srgbClr val="FF0000"/>
                </a:solidFill>
              </a:rPr>
              <a:t>Label Rate </a:t>
            </a:r>
            <a:endParaRPr lang="el-GR" sz="16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92267" y="4360909"/>
            <a:ext cx="8980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00B050"/>
                </a:solidFill>
              </a:rPr>
              <a:t>Baseline</a:t>
            </a:r>
            <a:endParaRPr lang="el-GR" sz="1600" b="1" dirty="0">
              <a:solidFill>
                <a:srgbClr val="00B050"/>
              </a:solidFill>
            </a:endParaRPr>
          </a:p>
        </p:txBody>
      </p:sp>
      <p:cxnSp>
        <p:nvCxnSpPr>
          <p:cNvPr id="12" name="Ευθύγραμμο βέλος σύνδεσης 11"/>
          <p:cNvCxnSpPr>
            <a:cxnSpLocks/>
          </p:cNvCxnSpPr>
          <p:nvPr/>
        </p:nvCxnSpPr>
        <p:spPr>
          <a:xfrm>
            <a:off x="9529436" y="2992583"/>
            <a:ext cx="0" cy="1706881"/>
          </a:xfrm>
          <a:prstGeom prst="straightConnector1">
            <a:avLst/>
          </a:prstGeom>
          <a:ln>
            <a:solidFill>
              <a:srgbClr val="FF00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9129291" y="3868748"/>
            <a:ext cx="12768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RR: ≈1000-fold</a:t>
            </a:r>
            <a:endParaRPr lang="el-GR" sz="1400" b="1" dirty="0">
              <a:solidFill>
                <a:srgbClr val="FF0000"/>
              </a:solidFill>
            </a:endParaRPr>
          </a:p>
        </p:txBody>
      </p:sp>
      <p:sp>
        <p:nvSpPr>
          <p:cNvPr id="19" name="Ορθογώνιο 18"/>
          <p:cNvSpPr/>
          <p:nvPr/>
        </p:nvSpPr>
        <p:spPr>
          <a:xfrm>
            <a:off x="4718851" y="3738392"/>
            <a:ext cx="6024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/>
              <a:t>Italy</a:t>
            </a:r>
            <a:endParaRPr lang="el-GR" dirty="0"/>
          </a:p>
        </p:txBody>
      </p:sp>
      <p:sp>
        <p:nvSpPr>
          <p:cNvPr id="22" name="Ορθογώνιο 21"/>
          <p:cNvSpPr/>
          <p:nvPr/>
        </p:nvSpPr>
        <p:spPr>
          <a:xfrm>
            <a:off x="5779005" y="4107724"/>
            <a:ext cx="9066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Greece </a:t>
            </a:r>
            <a:endParaRPr lang="el-GR" dirty="0">
              <a:solidFill>
                <a:srgbClr val="0070C0"/>
              </a:solidFill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0D325358-592E-4726-AE55-4D9E157F5ACB}"/>
              </a:ext>
            </a:extLst>
          </p:cNvPr>
          <p:cNvSpPr txBox="1">
            <a:spLocks/>
          </p:cNvSpPr>
          <p:nvPr/>
        </p:nvSpPr>
        <p:spPr>
          <a:xfrm>
            <a:off x="408991" y="465159"/>
            <a:ext cx="9433048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2000" b="1" i="1" dirty="0">
                <a:solidFill>
                  <a:srgbClr val="002060"/>
                </a:solidFill>
              </a:rPr>
              <a:t>Tuta absoluta </a:t>
            </a:r>
            <a:r>
              <a:rPr lang="en-US" altLang="el-GR" sz="2000" dirty="0">
                <a:solidFill>
                  <a:srgbClr val="002060"/>
                </a:solidFill>
              </a:rPr>
              <a:t>Resistance monitoring </a:t>
            </a:r>
          </a:p>
          <a:p>
            <a:pPr marL="4310063" indent="-4310063"/>
            <a:r>
              <a:rPr lang="en-US" altLang="el-GR" sz="2800" dirty="0">
                <a:solidFill>
                  <a:srgbClr val="002060"/>
                </a:solidFill>
              </a:rPr>
              <a:t>MOA Group 28: Diamides </a:t>
            </a:r>
            <a:r>
              <a:rPr lang="en-US" altLang="el-GR" sz="1800" dirty="0">
                <a:solidFill>
                  <a:srgbClr val="002060"/>
                </a:solidFill>
              </a:rPr>
              <a:t>(chlorantraniliprole, cyantraniliprole, flubendiamide) </a:t>
            </a:r>
            <a:endParaRPr lang="el-GR" altLang="el-GR" sz="1800" dirty="0">
              <a:solidFill>
                <a:srgbClr val="00206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98F1C50-C1B1-8521-20BD-894DBC6AFC8C}"/>
              </a:ext>
            </a:extLst>
          </p:cNvPr>
          <p:cNvSpPr txBox="1"/>
          <p:nvPr/>
        </p:nvSpPr>
        <p:spPr>
          <a:xfrm>
            <a:off x="9356687" y="589717"/>
            <a:ext cx="276550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201</a:t>
            </a:r>
            <a:r>
              <a:rPr lang="el-GR" sz="4000" b="1" dirty="0">
                <a:solidFill>
                  <a:srgbClr val="FF0000"/>
                </a:solidFill>
              </a:rPr>
              <a:t>0 - 2020 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5" name="Picture 4" descr="Ελληνικό Μεσογειακό Πανεπιστήμιο - Hellenic Mediterranean University |  Heraklion">
            <a:extLst>
              <a:ext uri="{FF2B5EF4-FFF2-40B4-BE49-F238E27FC236}">
                <a16:creationId xmlns:a16="http://schemas.microsoft.com/office/drawing/2014/main" id="{35873CC3-185D-0BE9-B622-564B17E2F1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16" y="5994670"/>
            <a:ext cx="635604" cy="63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27B793-85D1-381A-EC2A-D29D5B9D03F4}"/>
              </a:ext>
            </a:extLst>
          </p:cNvPr>
          <p:cNvSpPr txBox="1"/>
          <p:nvPr/>
        </p:nvSpPr>
        <p:spPr>
          <a:xfrm>
            <a:off x="921784" y="6140424"/>
            <a:ext cx="6093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600" i="1" dirty="0"/>
              <a:t>Ροδιτάκης </a:t>
            </a:r>
            <a:r>
              <a:rPr lang="el-GR" sz="1600" i="1" dirty="0" err="1"/>
              <a:t>Εμμ</a:t>
            </a:r>
            <a:r>
              <a:rPr lang="el-GR" sz="1600" i="1" dirty="0"/>
              <a:t>., Ελληνικό Μεσογειακό Πανεπιστήμιο </a:t>
            </a: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6B217650-3AB7-491E-5258-F13D67E38D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118877">
            <a:off x="9647709" y="1785268"/>
            <a:ext cx="1691971" cy="245044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2D86B79-FA53-9D53-7982-E47AE65995BF}"/>
              </a:ext>
            </a:extLst>
          </p:cNvPr>
          <p:cNvSpPr txBox="1"/>
          <p:nvPr/>
        </p:nvSpPr>
        <p:spPr>
          <a:xfrm>
            <a:off x="8069540" y="1957334"/>
            <a:ext cx="1287147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l-GR" sz="1600" b="1" dirty="0">
                <a:solidFill>
                  <a:srgbClr val="FF0000"/>
                </a:solidFill>
              </a:rPr>
              <a:t>Οικονομική </a:t>
            </a:r>
          </a:p>
          <a:p>
            <a:r>
              <a:rPr lang="el-GR" sz="1600" b="1" dirty="0">
                <a:solidFill>
                  <a:srgbClr val="FF0000"/>
                </a:solidFill>
              </a:rPr>
              <a:t>Καταστροφή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B777BC1-0D7F-C329-17AC-A229296526A5}"/>
              </a:ext>
            </a:extLst>
          </p:cNvPr>
          <p:cNvSpPr txBox="1"/>
          <p:nvPr/>
        </p:nvSpPr>
        <p:spPr>
          <a:xfrm>
            <a:off x="9687746" y="1422258"/>
            <a:ext cx="2240613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l-GR" sz="2800" b="1" dirty="0">
                <a:solidFill>
                  <a:srgbClr val="FF0000"/>
                </a:solidFill>
              </a:rPr>
              <a:t>Παράγοντας</a:t>
            </a:r>
          </a:p>
          <a:p>
            <a:pPr algn="ctr"/>
            <a:r>
              <a:rPr lang="el-GR" sz="2800" b="1" dirty="0">
                <a:solidFill>
                  <a:srgbClr val="FF0000"/>
                </a:solidFill>
              </a:rPr>
              <a:t>Ανασφάλειας</a:t>
            </a:r>
            <a:endParaRPr lang="el-G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211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C576F-0FD0-3BF4-F7D9-BDFC4CD40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C081A9D3-4F69-0ACB-B94F-3296A3BCC9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5024" y="5129526"/>
            <a:ext cx="6381455" cy="1625191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l-GR" sz="1600" dirty="0"/>
              <a:t>Προέδρος Τμήματος Γεωπονίας</a:t>
            </a:r>
          </a:p>
          <a:p>
            <a:pPr algn="l">
              <a:lnSpc>
                <a:spcPct val="100000"/>
              </a:lnSpc>
            </a:pPr>
            <a:r>
              <a:rPr lang="el-GR" sz="1600" dirty="0"/>
              <a:t>Καθηγητής  Γεωργικής Εντομολογίας &amp; Φαρμακολογίας</a:t>
            </a:r>
          </a:p>
          <a:p>
            <a:pPr algn="l">
              <a:lnSpc>
                <a:spcPct val="100000"/>
              </a:lnSpc>
            </a:pPr>
            <a:r>
              <a:rPr lang="el-GR" sz="1600" b="1" dirty="0"/>
              <a:t>Τμήμα Γεωπονίας, Ελληνικό Μεσογειακό Πανεπιστήμιο</a:t>
            </a:r>
            <a:endParaRPr lang="el-GR" sz="1800" b="1" dirty="0"/>
          </a:p>
        </p:txBody>
      </p:sp>
      <p:pic>
        <p:nvPicPr>
          <p:cNvPr id="1028" name="Picture 4" descr="Ελληνικό Μεσογειακό Πανεπιστήμιο - Hellenic Mediterranean University |  Heraklion">
            <a:extLst>
              <a:ext uri="{FF2B5EF4-FFF2-40B4-BE49-F238E27FC236}">
                <a16:creationId xmlns:a16="http://schemas.microsoft.com/office/drawing/2014/main" id="{BEF08BA8-FFD2-0E9D-12A2-FB6FE07C1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38" y="341821"/>
            <a:ext cx="1124261" cy="11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4FB8E2-B96A-EB50-230B-81E96EC233DF}"/>
              </a:ext>
            </a:extLst>
          </p:cNvPr>
          <p:cNvSpPr txBox="1"/>
          <p:nvPr/>
        </p:nvSpPr>
        <p:spPr>
          <a:xfrm>
            <a:off x="2013726" y="1876998"/>
            <a:ext cx="8531691" cy="17557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</a:t>
            </a:r>
            <a:r>
              <a:rPr lang="el-GR" sz="2800" b="1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ρόλος των Πανεπιστήμιων </a:t>
            </a:r>
            <a:endParaRPr lang="en-US" sz="2800" b="1" kern="100" dirty="0">
              <a:solidFill>
                <a:srgbClr val="0070C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l-GR" sz="2800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για ένα αποτελεσματικό 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AKIS</a:t>
            </a:r>
            <a:endParaRPr lang="el-GR" sz="2800" kern="100" dirty="0">
              <a:solidFill>
                <a:srgbClr val="0070C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l-GR" sz="2800" b="1" i="1" kern="1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 Μ</a:t>
            </a:r>
            <a:r>
              <a:rPr lang="el-GR" sz="2800" b="1" i="1" kern="100" dirty="0"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ια εμ</a:t>
            </a:r>
            <a:r>
              <a:rPr lang="el-GR" sz="2800" b="1" i="1" kern="1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π</a:t>
            </a:r>
            <a:r>
              <a:rPr lang="el-GR" sz="2800" b="1" i="1" kern="100" dirty="0">
                <a:solidFill>
                  <a:schemeClr val="accent5">
                    <a:lumMod val="75000"/>
                  </a:schemeClr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ειρική προσέγγιση  -</a:t>
            </a:r>
            <a:endParaRPr lang="el-GR" sz="2400" b="1" i="1" kern="100" dirty="0">
              <a:solidFill>
                <a:schemeClr val="accent5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32A2B8-624E-5CF9-C6E3-C4DC4E09F161}"/>
              </a:ext>
            </a:extLst>
          </p:cNvPr>
          <p:cNvSpPr txBox="1"/>
          <p:nvPr/>
        </p:nvSpPr>
        <p:spPr>
          <a:xfrm>
            <a:off x="725024" y="4510084"/>
            <a:ext cx="4888638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l-GR" sz="2000" b="1" dirty="0"/>
              <a:t>Ροδιτάκης Εμμανουήλ </a:t>
            </a:r>
            <a:endParaRPr lang="el-GR" b="1" dirty="0"/>
          </a:p>
        </p:txBody>
      </p:sp>
      <p:pic>
        <p:nvPicPr>
          <p:cNvPr id="1026" name="Picture 2" descr="Agrotica: Μετατίθεται για τις 12-15 Μαρτίου 2026 - ΕΘΕΑΣ">
            <a:extLst>
              <a:ext uri="{FF2B5EF4-FFF2-40B4-BE49-F238E27FC236}">
                <a16:creationId xmlns:a16="http://schemas.microsoft.com/office/drawing/2014/main" id="{B1D4AC96-313C-CF61-11BB-319A24334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3475" y="4890988"/>
            <a:ext cx="2766126" cy="1498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What is SCIA - AKIS? | AKIS">
            <a:extLst>
              <a:ext uri="{FF2B5EF4-FFF2-40B4-BE49-F238E27FC236}">
                <a16:creationId xmlns:a16="http://schemas.microsoft.com/office/drawing/2014/main" id="{D9994643-C601-D1B1-8647-6388E8A33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4822" y="313940"/>
            <a:ext cx="1000699" cy="1305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U CAP Network logo">
            <a:extLst>
              <a:ext uri="{FF2B5EF4-FFF2-40B4-BE49-F238E27FC236}">
                <a16:creationId xmlns:a16="http://schemas.microsoft.com/office/drawing/2014/main" id="{3D4FD3DF-8B40-7079-7227-8ADCAE374F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5399" y="705678"/>
            <a:ext cx="1700018" cy="66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3103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FAEB20B7-E745-41CB-B743-60F00D5169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310662"/>
            <a:ext cx="9144000" cy="4231711"/>
          </a:xfrm>
          <a:prstGeom prst="rect">
            <a:avLst/>
          </a:prstGeom>
        </p:spPr>
      </p:pic>
      <p:sp>
        <p:nvSpPr>
          <p:cNvPr id="6" name="Επεξήγηση με παραλληλόγραμμο 5"/>
          <p:cNvSpPr/>
          <p:nvPr/>
        </p:nvSpPr>
        <p:spPr>
          <a:xfrm>
            <a:off x="1564151" y="4570947"/>
            <a:ext cx="1506547" cy="466729"/>
          </a:xfrm>
          <a:prstGeom prst="wedgeRectCallout">
            <a:avLst>
              <a:gd name="adj1" fmla="val 112892"/>
              <a:gd name="adj2" fmla="val 57351"/>
            </a:avLst>
          </a:prstGeom>
          <a:solidFill>
            <a:srgbClr val="FFC00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200.000 &lt; RR</a:t>
            </a:r>
            <a:endParaRPr lang="el-GR" sz="1600" b="1" dirty="0">
              <a:solidFill>
                <a:srgbClr val="FF0000"/>
              </a:solidFill>
            </a:endParaRPr>
          </a:p>
        </p:txBody>
      </p:sp>
      <p:sp>
        <p:nvSpPr>
          <p:cNvPr id="11" name="Επεξήγηση με παραλληλόγραμμο 10"/>
          <p:cNvSpPr/>
          <p:nvPr/>
        </p:nvSpPr>
        <p:spPr>
          <a:xfrm>
            <a:off x="3239081" y="3429000"/>
            <a:ext cx="1458366" cy="692588"/>
          </a:xfrm>
          <a:prstGeom prst="wedgeRectCallout">
            <a:avLst>
              <a:gd name="adj1" fmla="val 79594"/>
              <a:gd name="adj2" fmla="val -35388"/>
            </a:avLst>
          </a:prstGeom>
          <a:solidFill>
            <a:srgbClr val="FFC00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002060"/>
                </a:solidFill>
              </a:rPr>
              <a:t>RR &lt; 10</a:t>
            </a:r>
            <a:endParaRPr lang="el-GR" sz="1600" b="1" dirty="0">
              <a:solidFill>
                <a:srgbClr val="002060"/>
              </a:solidFill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</a:rPr>
              <a:t>*</a:t>
            </a:r>
            <a:r>
              <a:rPr lang="el-GR" sz="1600" b="1" dirty="0">
                <a:solidFill>
                  <a:srgbClr val="FF0000"/>
                </a:solidFill>
              </a:rPr>
              <a:t>1000</a:t>
            </a:r>
            <a:r>
              <a:rPr lang="en-US" sz="1600" b="1" dirty="0">
                <a:solidFill>
                  <a:srgbClr val="FF0000"/>
                </a:solidFill>
              </a:rPr>
              <a:t>&lt;RR </a:t>
            </a:r>
            <a:endParaRPr lang="el-GR" sz="1600" b="1" dirty="0">
              <a:solidFill>
                <a:srgbClr val="FF0000"/>
              </a:solidFill>
            </a:endParaRPr>
          </a:p>
        </p:txBody>
      </p:sp>
      <p:sp>
        <p:nvSpPr>
          <p:cNvPr id="12" name="Επεξήγηση με παραλληλόγραμμο 11"/>
          <p:cNvSpPr/>
          <p:nvPr/>
        </p:nvSpPr>
        <p:spPr>
          <a:xfrm>
            <a:off x="4665891" y="1741632"/>
            <a:ext cx="1212858" cy="462538"/>
          </a:xfrm>
          <a:prstGeom prst="wedgeRectCallout">
            <a:avLst>
              <a:gd name="adj1" fmla="val 29445"/>
              <a:gd name="adj2" fmla="val 316448"/>
            </a:avLst>
          </a:prstGeom>
          <a:solidFill>
            <a:srgbClr val="FFC00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620 ≈ RR</a:t>
            </a:r>
            <a:endParaRPr lang="el-GR" sz="1600" b="1" dirty="0">
              <a:solidFill>
                <a:srgbClr val="FF0000"/>
              </a:solidFill>
            </a:endParaRPr>
          </a:p>
        </p:txBody>
      </p:sp>
      <p:sp>
        <p:nvSpPr>
          <p:cNvPr id="13" name="Επεξήγηση με παραλληλόγραμμο 12"/>
          <p:cNvSpPr/>
          <p:nvPr/>
        </p:nvSpPr>
        <p:spPr>
          <a:xfrm>
            <a:off x="5999678" y="1905180"/>
            <a:ext cx="1272975" cy="439271"/>
          </a:xfrm>
          <a:prstGeom prst="wedgeRectCallout">
            <a:avLst>
              <a:gd name="adj1" fmla="val -58990"/>
              <a:gd name="adj2" fmla="val 308969"/>
            </a:avLst>
          </a:prstGeom>
          <a:solidFill>
            <a:srgbClr val="FFC00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1.700 ≈ RR </a:t>
            </a:r>
            <a:endParaRPr lang="el-GR" sz="1600" b="1" dirty="0">
              <a:solidFill>
                <a:srgbClr val="FF0000"/>
              </a:solidFill>
            </a:endParaRPr>
          </a:p>
        </p:txBody>
      </p:sp>
      <p:sp>
        <p:nvSpPr>
          <p:cNvPr id="14" name="Επεξήγηση με παραλληλόγραμμο 13"/>
          <p:cNvSpPr/>
          <p:nvPr/>
        </p:nvSpPr>
        <p:spPr>
          <a:xfrm>
            <a:off x="7320474" y="2056013"/>
            <a:ext cx="1463569" cy="419949"/>
          </a:xfrm>
          <a:prstGeom prst="wedgeRectCallout">
            <a:avLst>
              <a:gd name="adj1" fmla="val -127516"/>
              <a:gd name="adj2" fmla="val 332475"/>
            </a:avLst>
          </a:prstGeom>
          <a:solidFill>
            <a:srgbClr val="FFC00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40 &lt;RR&lt;460 </a:t>
            </a:r>
            <a:endParaRPr lang="el-GR" sz="16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81199" y="4288364"/>
            <a:ext cx="6372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Brazil</a:t>
            </a:r>
            <a:endParaRPr lang="el-GR" sz="1600" dirty="0"/>
          </a:p>
        </p:txBody>
      </p:sp>
      <p:sp>
        <p:nvSpPr>
          <p:cNvPr id="15" name="TextBox 14"/>
          <p:cNvSpPr txBox="1"/>
          <p:nvPr/>
        </p:nvSpPr>
        <p:spPr>
          <a:xfrm>
            <a:off x="3968264" y="3094776"/>
            <a:ext cx="6383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Spain</a:t>
            </a:r>
            <a:endParaRPr lang="el-GR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4980221" y="1422079"/>
            <a:ext cx="5396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Italy</a:t>
            </a:r>
            <a:endParaRPr lang="el-GR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6215553" y="1567136"/>
            <a:ext cx="77829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Greece</a:t>
            </a:r>
            <a:endParaRPr lang="el-GR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7404842" y="4900298"/>
            <a:ext cx="6308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Israel</a:t>
            </a:r>
            <a:endParaRPr lang="el-GR" sz="1600" dirty="0"/>
          </a:p>
        </p:txBody>
      </p:sp>
      <p:sp>
        <p:nvSpPr>
          <p:cNvPr id="3" name="TextBox 2"/>
          <p:cNvSpPr txBox="1"/>
          <p:nvPr/>
        </p:nvSpPr>
        <p:spPr>
          <a:xfrm>
            <a:off x="8784042" y="1490335"/>
            <a:ext cx="16202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RR: Resistance ratio</a:t>
            </a:r>
            <a:endParaRPr lang="el-GR" sz="1400" i="1" dirty="0"/>
          </a:p>
        </p:txBody>
      </p:sp>
      <p:sp>
        <p:nvSpPr>
          <p:cNvPr id="24" name="Επεξήγηση με παραλληλόγραμμο 13">
            <a:extLst>
              <a:ext uri="{FF2B5EF4-FFF2-40B4-BE49-F238E27FC236}">
                <a16:creationId xmlns:a16="http://schemas.microsoft.com/office/drawing/2014/main" id="{A6D80D59-8BB3-4718-985C-D67E10AC61F7}"/>
              </a:ext>
            </a:extLst>
          </p:cNvPr>
          <p:cNvSpPr/>
          <p:nvPr/>
        </p:nvSpPr>
        <p:spPr>
          <a:xfrm>
            <a:off x="6895352" y="5232048"/>
            <a:ext cx="1390462" cy="419949"/>
          </a:xfrm>
          <a:prstGeom prst="wedgeRectCallout">
            <a:avLst>
              <a:gd name="adj1" fmla="val -96201"/>
              <a:gd name="adj2" fmla="val -386730"/>
            </a:avLst>
          </a:prstGeom>
          <a:solidFill>
            <a:srgbClr val="FFC00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FF0000"/>
                </a:solidFill>
              </a:rPr>
              <a:t>18.000 &lt; RR </a:t>
            </a:r>
            <a:endParaRPr lang="el-GR" sz="1600" b="1" dirty="0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73FB80D-A3EF-4080-A978-7EC2ADEAF37A}"/>
              </a:ext>
            </a:extLst>
          </p:cNvPr>
          <p:cNvSpPr txBox="1"/>
          <p:nvPr/>
        </p:nvSpPr>
        <p:spPr>
          <a:xfrm>
            <a:off x="7718109" y="1720039"/>
            <a:ext cx="7537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Cyprus</a:t>
            </a:r>
            <a:endParaRPr lang="el-GR" sz="1600" dirty="0"/>
          </a:p>
        </p:txBody>
      </p:sp>
      <p:sp>
        <p:nvSpPr>
          <p:cNvPr id="27" name="Επεξήγηση με παραλληλόγραμμο 11">
            <a:extLst>
              <a:ext uri="{FF2B5EF4-FFF2-40B4-BE49-F238E27FC236}">
                <a16:creationId xmlns:a16="http://schemas.microsoft.com/office/drawing/2014/main" id="{337C7712-3E5F-4281-86A9-CB62F643EA3D}"/>
              </a:ext>
            </a:extLst>
          </p:cNvPr>
          <p:cNvSpPr/>
          <p:nvPr/>
        </p:nvSpPr>
        <p:spPr>
          <a:xfrm>
            <a:off x="3345095" y="1567137"/>
            <a:ext cx="1212858" cy="667031"/>
          </a:xfrm>
          <a:prstGeom prst="wedgeRectCallout">
            <a:avLst>
              <a:gd name="adj1" fmla="val 103314"/>
              <a:gd name="adj2" fmla="val 160227"/>
            </a:avLst>
          </a:prstGeom>
          <a:solidFill>
            <a:srgbClr val="FFC00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002060"/>
                </a:solidFill>
              </a:rPr>
              <a:t>RR</a:t>
            </a:r>
            <a:r>
              <a:rPr lang="el-GR" sz="1600" b="1" dirty="0">
                <a:solidFill>
                  <a:srgbClr val="002060"/>
                </a:solidFill>
              </a:rPr>
              <a:t> &lt; 3</a:t>
            </a:r>
            <a:endParaRPr lang="en-US" sz="1600" b="1" dirty="0">
              <a:solidFill>
                <a:srgbClr val="002060"/>
              </a:solidFill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</a:rPr>
              <a:t>*4000&lt;RR </a:t>
            </a:r>
            <a:endParaRPr lang="el-GR" sz="1600" b="1" dirty="0">
              <a:solidFill>
                <a:srgbClr val="FF0000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6A24380-06C8-4548-9C18-88D37B8C9BF0}"/>
              </a:ext>
            </a:extLst>
          </p:cNvPr>
          <p:cNvSpPr txBox="1"/>
          <p:nvPr/>
        </p:nvSpPr>
        <p:spPr>
          <a:xfrm>
            <a:off x="3725340" y="1225899"/>
            <a:ext cx="4235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UK</a:t>
            </a:r>
            <a:endParaRPr lang="el-GR" sz="1600" dirty="0"/>
          </a:p>
        </p:txBody>
      </p:sp>
      <p:sp>
        <p:nvSpPr>
          <p:cNvPr id="28" name="Title 1">
            <a:extLst>
              <a:ext uri="{FF2B5EF4-FFF2-40B4-BE49-F238E27FC236}">
                <a16:creationId xmlns:a16="http://schemas.microsoft.com/office/drawing/2014/main" id="{A9A30DB5-927D-4445-9184-D686C36793E0}"/>
              </a:ext>
            </a:extLst>
          </p:cNvPr>
          <p:cNvSpPr txBox="1">
            <a:spLocks/>
          </p:cNvSpPr>
          <p:nvPr/>
        </p:nvSpPr>
        <p:spPr>
          <a:xfrm>
            <a:off x="1631504" y="324514"/>
            <a:ext cx="9433048" cy="11430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l-GR" sz="2000" b="1" i="1" dirty="0">
                <a:solidFill>
                  <a:srgbClr val="002060"/>
                </a:solidFill>
              </a:rPr>
              <a:t>Tuta absoluta </a:t>
            </a:r>
            <a:r>
              <a:rPr lang="en-US" altLang="el-GR" sz="2000" dirty="0">
                <a:solidFill>
                  <a:srgbClr val="002060"/>
                </a:solidFill>
              </a:rPr>
              <a:t>Resistance monitoring </a:t>
            </a:r>
          </a:p>
          <a:p>
            <a:pPr marL="4310063" indent="-4310063"/>
            <a:r>
              <a:rPr lang="en-US" altLang="el-GR" sz="2800" dirty="0">
                <a:solidFill>
                  <a:srgbClr val="002060"/>
                </a:solidFill>
              </a:rPr>
              <a:t>MOA Group 28: Diamides </a:t>
            </a:r>
            <a:r>
              <a:rPr lang="en-US" altLang="el-GR" sz="1800" dirty="0">
                <a:solidFill>
                  <a:srgbClr val="002060"/>
                </a:solidFill>
              </a:rPr>
              <a:t>(chlorantraniliprole, cyantraniliprole, flubendiamide) </a:t>
            </a:r>
            <a:endParaRPr lang="el-GR" altLang="el-GR" sz="1800" dirty="0">
              <a:solidFill>
                <a:srgbClr val="002060"/>
              </a:solidFill>
            </a:endParaRPr>
          </a:p>
        </p:txBody>
      </p:sp>
      <p:sp>
        <p:nvSpPr>
          <p:cNvPr id="26" name="Ορθογώνιο 25">
            <a:extLst>
              <a:ext uri="{FF2B5EF4-FFF2-40B4-BE49-F238E27FC236}">
                <a16:creationId xmlns:a16="http://schemas.microsoft.com/office/drawing/2014/main" id="{1A441BEE-36BB-4218-B1DB-911D0D5791B3}"/>
              </a:ext>
            </a:extLst>
          </p:cNvPr>
          <p:cNvSpPr/>
          <p:nvPr/>
        </p:nvSpPr>
        <p:spPr>
          <a:xfrm>
            <a:off x="2295526" y="6426201"/>
            <a:ext cx="3152403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l-GR" sz="1200" i="1" dirty="0"/>
              <a:t>Εμμανουήλ  Ροδιτάκης </a:t>
            </a:r>
          </a:p>
        </p:txBody>
      </p:sp>
      <p:cxnSp>
        <p:nvCxnSpPr>
          <p:cNvPr id="31" name="Ευθεία γραμμή σύνδεσης 30">
            <a:extLst>
              <a:ext uri="{FF2B5EF4-FFF2-40B4-BE49-F238E27FC236}">
                <a16:creationId xmlns:a16="http://schemas.microsoft.com/office/drawing/2014/main" id="{D4A5FB1B-A112-4178-93F9-E3C88A429A65}"/>
              </a:ext>
            </a:extLst>
          </p:cNvPr>
          <p:cNvCxnSpPr/>
          <p:nvPr/>
        </p:nvCxnSpPr>
        <p:spPr>
          <a:xfrm>
            <a:off x="1524000" y="6345238"/>
            <a:ext cx="92154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Εικόνα 31">
            <a:extLst>
              <a:ext uri="{FF2B5EF4-FFF2-40B4-BE49-F238E27FC236}">
                <a16:creationId xmlns:a16="http://schemas.microsoft.com/office/drawing/2014/main" id="{4A0B280D-67C4-4997-9454-D85D9715F0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526" y="6413120"/>
            <a:ext cx="348035" cy="34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9928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C372184-E669-3DD6-76DD-F2DFF9FBE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Αποτελέσματα Βιοδοκιμών</a:t>
            </a:r>
          </a:p>
        </p:txBody>
      </p:sp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0860401D-DAA1-4112-6A1F-1D3382C58D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7722" y="1638442"/>
            <a:ext cx="7513982" cy="4998347"/>
          </a:xfrm>
          <a:prstGeom prst="rect">
            <a:avLst/>
          </a:prstGeom>
          <a:noFill/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AB274FDC-B57A-BF69-1A58-B89F286067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3800" y="121810"/>
            <a:ext cx="762066" cy="96325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4225EF-6346-E356-9FAE-CD39B2F0AA21}"/>
              </a:ext>
            </a:extLst>
          </p:cNvPr>
          <p:cNvSpPr txBox="1"/>
          <p:nvPr/>
        </p:nvSpPr>
        <p:spPr>
          <a:xfrm>
            <a:off x="672515" y="2000096"/>
            <a:ext cx="26922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dirty="0"/>
              <a:t>Συμβατικά και άλλα σκευάσματα</a:t>
            </a:r>
          </a:p>
        </p:txBody>
      </p:sp>
      <p:sp>
        <p:nvSpPr>
          <p:cNvPr id="3" name="TextBox 1">
            <a:extLst>
              <a:ext uri="{FF2B5EF4-FFF2-40B4-BE49-F238E27FC236}">
                <a16:creationId xmlns:a16="http://schemas.microsoft.com/office/drawing/2014/main" id="{E15A2AEC-82AB-0DCA-067D-0FBB531F9863}"/>
              </a:ext>
            </a:extLst>
          </p:cNvPr>
          <p:cNvSpPr txBox="1"/>
          <p:nvPr/>
        </p:nvSpPr>
        <p:spPr>
          <a:xfrm>
            <a:off x="9381919" y="1697932"/>
            <a:ext cx="1673585" cy="675485"/>
          </a:xfrm>
          <a:prstGeom prst="rect">
            <a:avLst/>
          </a:prstGeom>
        </p:spPr>
        <p:txBody>
          <a:bodyPr wrap="none" rtlCol="0"/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1000"/>
              </a:spcAft>
            </a:pPr>
            <a:endParaRPr lang="el-GR" sz="1100" dirty="0">
              <a:solidFill>
                <a:schemeClr val="accent1">
                  <a:lumMod val="75000"/>
                </a:schemeClr>
              </a:solidFill>
              <a:effectLst/>
              <a:latin typeface="Constantia" panose="02030602050306030303" pitchFamily="18" charset="0"/>
              <a:ea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D12919A7-0D79-9E70-47C5-03AAC5D4A275}"/>
              </a:ext>
            </a:extLst>
          </p:cNvPr>
          <p:cNvSpPr/>
          <p:nvPr/>
        </p:nvSpPr>
        <p:spPr>
          <a:xfrm>
            <a:off x="4312870" y="4209568"/>
            <a:ext cx="1425046" cy="2177302"/>
          </a:xfrm>
          <a:prstGeom prst="rect">
            <a:avLst/>
          </a:prstGeom>
          <a:solidFill>
            <a:srgbClr val="FF0000">
              <a:alpha val="11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 dirty="0"/>
          </a:p>
        </p:txBody>
      </p:sp>
      <p:sp>
        <p:nvSpPr>
          <p:cNvPr id="10" name="TextBox 4">
            <a:extLst>
              <a:ext uri="{FF2B5EF4-FFF2-40B4-BE49-F238E27FC236}">
                <a16:creationId xmlns:a16="http://schemas.microsoft.com/office/drawing/2014/main" id="{A45A1A73-3548-6729-B20F-3C335DD5A9DB}"/>
              </a:ext>
            </a:extLst>
          </p:cNvPr>
          <p:cNvSpPr txBox="1"/>
          <p:nvPr/>
        </p:nvSpPr>
        <p:spPr>
          <a:xfrm>
            <a:off x="4515783" y="3919511"/>
            <a:ext cx="1338010" cy="675485"/>
          </a:xfrm>
          <a:prstGeom prst="rect">
            <a:avLst/>
          </a:prstGeom>
        </p:spPr>
        <p:txBody>
          <a:bodyPr wrap="none" rtlCol="0"/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1000"/>
              </a:spcAft>
            </a:pPr>
            <a:r>
              <a:rPr lang="en-US" sz="1400" b="1" dirty="0">
                <a:solidFill>
                  <a:srgbClr val="FF0000"/>
                </a:solidFill>
                <a:effectLst/>
                <a:latin typeface="Constantia" panose="02030602050306030303" pitchFamily="18" charset="0"/>
                <a:ea typeface="Constantia" panose="02030602050306030303" pitchFamily="18" charset="0"/>
                <a:cs typeface="Times New Roman" panose="02020603050405020304" pitchFamily="18" charset="0"/>
              </a:rPr>
              <a:t>Diamides</a:t>
            </a:r>
            <a:endParaRPr lang="el-GR" sz="1100" dirty="0">
              <a:solidFill>
                <a:srgbClr val="595959"/>
              </a:solidFill>
              <a:effectLst/>
              <a:latin typeface="Constantia" panose="02030602050306030303" pitchFamily="18" charset="0"/>
              <a:ea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1E42AA10-2BD4-EF1D-6E52-575A42C720D2}"/>
              </a:ext>
            </a:extLst>
          </p:cNvPr>
          <p:cNvSpPr/>
          <p:nvPr/>
        </p:nvSpPr>
        <p:spPr>
          <a:xfrm>
            <a:off x="6573251" y="2423971"/>
            <a:ext cx="1425046" cy="3843261"/>
          </a:xfrm>
          <a:prstGeom prst="rect">
            <a:avLst/>
          </a:prstGeom>
          <a:solidFill>
            <a:schemeClr val="accent3">
              <a:lumMod val="40000"/>
              <a:lumOff val="60000"/>
              <a:alpha val="17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/>
          </a:p>
        </p:txBody>
      </p:sp>
      <p:sp>
        <p:nvSpPr>
          <p:cNvPr id="12" name="TextBox 1">
            <a:extLst>
              <a:ext uri="{FF2B5EF4-FFF2-40B4-BE49-F238E27FC236}">
                <a16:creationId xmlns:a16="http://schemas.microsoft.com/office/drawing/2014/main" id="{D08BF94D-05EB-EB82-5D4D-7AF7D84F430E}"/>
              </a:ext>
            </a:extLst>
          </p:cNvPr>
          <p:cNvSpPr txBox="1"/>
          <p:nvPr/>
        </p:nvSpPr>
        <p:spPr>
          <a:xfrm>
            <a:off x="6776605" y="2086228"/>
            <a:ext cx="1394654" cy="675485"/>
          </a:xfrm>
          <a:prstGeom prst="rect">
            <a:avLst/>
          </a:prstGeom>
        </p:spPr>
        <p:txBody>
          <a:bodyPr wrap="none" rtlCol="0"/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1000"/>
              </a:spcAft>
            </a:pPr>
            <a:r>
              <a:rPr lang="en-US" sz="1400" b="1" dirty="0">
                <a:solidFill>
                  <a:schemeClr val="accent4">
                    <a:lumMod val="50000"/>
                  </a:schemeClr>
                </a:solidFill>
                <a:effectLst/>
                <a:latin typeface="Constantia" panose="02030602050306030303" pitchFamily="18" charset="0"/>
                <a:ea typeface="Constantia" panose="02030602050306030303" pitchFamily="18" charset="0"/>
                <a:cs typeface="Times New Roman" panose="02020603050405020304" pitchFamily="18" charset="0"/>
              </a:rPr>
              <a:t>Spinosyns</a:t>
            </a:r>
            <a:endParaRPr lang="el-GR" sz="1100" dirty="0">
              <a:solidFill>
                <a:schemeClr val="accent4">
                  <a:lumMod val="50000"/>
                </a:schemeClr>
              </a:solidFill>
              <a:effectLst/>
              <a:latin typeface="Constantia" panose="02030602050306030303" pitchFamily="18" charset="0"/>
              <a:ea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Ορθογώνιο 20">
            <a:extLst>
              <a:ext uri="{FF2B5EF4-FFF2-40B4-BE49-F238E27FC236}">
                <a16:creationId xmlns:a16="http://schemas.microsoft.com/office/drawing/2014/main" id="{C3FD985F-626D-3028-29AF-E61686FF8687}"/>
              </a:ext>
            </a:extLst>
          </p:cNvPr>
          <p:cNvSpPr/>
          <p:nvPr/>
        </p:nvSpPr>
        <p:spPr>
          <a:xfrm>
            <a:off x="8122367" y="2122415"/>
            <a:ext cx="1339568" cy="4197778"/>
          </a:xfrm>
          <a:prstGeom prst="rect">
            <a:avLst/>
          </a:prstGeom>
          <a:solidFill>
            <a:schemeClr val="accent5">
              <a:lumMod val="75000"/>
              <a:alpha val="17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l-GR" dirty="0"/>
          </a:p>
        </p:txBody>
      </p:sp>
      <p:sp>
        <p:nvSpPr>
          <p:cNvPr id="22" name="TextBox 1">
            <a:extLst>
              <a:ext uri="{FF2B5EF4-FFF2-40B4-BE49-F238E27FC236}">
                <a16:creationId xmlns:a16="http://schemas.microsoft.com/office/drawing/2014/main" id="{6C68CF8A-5819-BEF8-0EB4-A34414CDE126}"/>
              </a:ext>
            </a:extLst>
          </p:cNvPr>
          <p:cNvSpPr txBox="1"/>
          <p:nvPr/>
        </p:nvSpPr>
        <p:spPr>
          <a:xfrm>
            <a:off x="8242706" y="1875824"/>
            <a:ext cx="1673585" cy="270281"/>
          </a:xfrm>
          <a:prstGeom prst="rect">
            <a:avLst/>
          </a:prstGeom>
        </p:spPr>
        <p:txBody>
          <a:bodyPr wrap="none" rtlCol="0"/>
          <a:lstStyle/>
          <a:p>
            <a:pPr>
              <a:lnSpc>
                <a:spcPct val="110000"/>
              </a:lnSpc>
              <a:spcBef>
                <a:spcPts val="600"/>
              </a:spcBef>
              <a:spcAft>
                <a:spcPts val="1000"/>
              </a:spcAft>
            </a:pPr>
            <a:r>
              <a:rPr lang="en-US" sz="1400" b="1" dirty="0">
                <a:solidFill>
                  <a:schemeClr val="accent1">
                    <a:lumMod val="75000"/>
                  </a:schemeClr>
                </a:solidFill>
                <a:effectLst/>
                <a:latin typeface="Constantia" panose="02030602050306030303" pitchFamily="18" charset="0"/>
                <a:ea typeface="Constantia" panose="02030602050306030303" pitchFamily="18" charset="0"/>
                <a:cs typeface="Times New Roman" panose="02020603050405020304" pitchFamily="18" charset="0"/>
              </a:rPr>
              <a:t>Avermectins</a:t>
            </a:r>
            <a:endParaRPr lang="el-GR" sz="1100" dirty="0">
              <a:solidFill>
                <a:schemeClr val="accent1">
                  <a:lumMod val="75000"/>
                </a:schemeClr>
              </a:solidFill>
              <a:effectLst/>
              <a:latin typeface="Constantia" panose="02030602050306030303" pitchFamily="18" charset="0"/>
              <a:ea typeface="Constantia" panose="02030602050306030303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1C13F12-4152-AA39-C84C-049500B811CD}"/>
              </a:ext>
            </a:extLst>
          </p:cNvPr>
          <p:cNvSpPr txBox="1"/>
          <p:nvPr/>
        </p:nvSpPr>
        <p:spPr>
          <a:xfrm>
            <a:off x="9285064" y="1714691"/>
            <a:ext cx="20687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chemeClr val="accent6">
                    <a:lumMod val="75000"/>
                  </a:schemeClr>
                </a:solidFill>
                <a:latin typeface="Constantia" panose="02030602050306030303" pitchFamily="18" charset="0"/>
              </a:rPr>
              <a:t>Azadirachtin</a:t>
            </a:r>
            <a:endParaRPr lang="el-GR" b="1" dirty="0">
              <a:solidFill>
                <a:schemeClr val="accent6">
                  <a:lumMod val="75000"/>
                </a:schemeClr>
              </a:solidFill>
              <a:latin typeface="Constantia" panose="02030602050306030303" pitchFamily="18" charset="0"/>
            </a:endParaRPr>
          </a:p>
        </p:txBody>
      </p:sp>
      <p:sp>
        <p:nvSpPr>
          <p:cNvPr id="24" name="Ορθογώνιο 23">
            <a:extLst>
              <a:ext uri="{FF2B5EF4-FFF2-40B4-BE49-F238E27FC236}">
                <a16:creationId xmlns:a16="http://schemas.microsoft.com/office/drawing/2014/main" id="{DC54BF49-A1B7-4858-9A0A-97FBBB497A5C}"/>
              </a:ext>
            </a:extLst>
          </p:cNvPr>
          <p:cNvSpPr/>
          <p:nvPr/>
        </p:nvSpPr>
        <p:spPr>
          <a:xfrm>
            <a:off x="9630561" y="2000096"/>
            <a:ext cx="558682" cy="4267136"/>
          </a:xfrm>
          <a:prstGeom prst="rect">
            <a:avLst/>
          </a:prstGeom>
          <a:solidFill>
            <a:schemeClr val="accent6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9A446FD-62C3-DF08-0AF8-6DE780814902}"/>
              </a:ext>
            </a:extLst>
          </p:cNvPr>
          <p:cNvSpPr txBox="1"/>
          <p:nvPr/>
        </p:nvSpPr>
        <p:spPr>
          <a:xfrm>
            <a:off x="713734" y="3256714"/>
            <a:ext cx="24670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Αποτελεσματικότητα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Χαμηλή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Μέτρια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Υψηλή</a:t>
            </a:r>
          </a:p>
        </p:txBody>
      </p:sp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08EC0731-140D-8941-D3BE-EB39C9B994D2}"/>
              </a:ext>
            </a:extLst>
          </p:cNvPr>
          <p:cNvSpPr/>
          <p:nvPr/>
        </p:nvSpPr>
        <p:spPr>
          <a:xfrm>
            <a:off x="10310070" y="1963024"/>
            <a:ext cx="708869" cy="44238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4" descr="Ελληνικό Μεσογειακό Πανεπιστήμιο - Hellenic Mediterranean University |  Heraklion">
            <a:extLst>
              <a:ext uri="{FF2B5EF4-FFF2-40B4-BE49-F238E27FC236}">
                <a16:creationId xmlns:a16="http://schemas.microsoft.com/office/drawing/2014/main" id="{2E28805B-62B3-4755-8005-08DBA792A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16" y="5994670"/>
            <a:ext cx="635604" cy="63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7FE741E-1342-8665-A133-B5D6D199B73D}"/>
              </a:ext>
            </a:extLst>
          </p:cNvPr>
          <p:cNvSpPr txBox="1"/>
          <p:nvPr/>
        </p:nvSpPr>
        <p:spPr>
          <a:xfrm>
            <a:off x="921784" y="6140424"/>
            <a:ext cx="6093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600" i="1" dirty="0"/>
              <a:t>Ροδιτάκης </a:t>
            </a:r>
            <a:r>
              <a:rPr lang="el-GR" sz="1600" i="1" dirty="0" err="1"/>
              <a:t>Εμμ</a:t>
            </a:r>
            <a:r>
              <a:rPr lang="el-GR" sz="1600" i="1" dirty="0"/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B81625B-32EC-4EE2-FD6B-7DF343EC4C97}"/>
              </a:ext>
            </a:extLst>
          </p:cNvPr>
          <p:cNvSpPr txBox="1"/>
          <p:nvPr/>
        </p:nvSpPr>
        <p:spPr>
          <a:xfrm rot="1257103">
            <a:off x="6947939" y="534564"/>
            <a:ext cx="2240613" cy="954107"/>
          </a:xfrm>
          <a:prstGeom prst="rect">
            <a:avLst/>
          </a:prstGeom>
          <a:solidFill>
            <a:schemeClr val="accent4">
              <a:lumMod val="20000"/>
              <a:lumOff val="80000"/>
              <a:alpha val="64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l-GR" sz="2800" b="1" dirty="0">
                <a:solidFill>
                  <a:srgbClr val="FF0000"/>
                </a:solidFill>
              </a:rPr>
              <a:t>Παράγοντες</a:t>
            </a:r>
          </a:p>
          <a:p>
            <a:pPr algn="ctr"/>
            <a:r>
              <a:rPr lang="el-GR" sz="2800" b="1" dirty="0">
                <a:solidFill>
                  <a:srgbClr val="FF0000"/>
                </a:solidFill>
              </a:rPr>
              <a:t>Ανασφάλειας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16" name="Βέλος: Ραβδωτό δεξιό 15">
            <a:extLst>
              <a:ext uri="{FF2B5EF4-FFF2-40B4-BE49-F238E27FC236}">
                <a16:creationId xmlns:a16="http://schemas.microsoft.com/office/drawing/2014/main" id="{31F508BF-150A-4E55-100D-6631ECFDDDE4}"/>
              </a:ext>
            </a:extLst>
          </p:cNvPr>
          <p:cNvSpPr/>
          <p:nvPr/>
        </p:nvSpPr>
        <p:spPr>
          <a:xfrm rot="5947341">
            <a:off x="7150626" y="1334781"/>
            <a:ext cx="794182" cy="694924"/>
          </a:xfrm>
          <a:prstGeom prst="stripedRightArrow">
            <a:avLst/>
          </a:prstGeom>
          <a:solidFill>
            <a:schemeClr val="accent4">
              <a:lumMod val="20000"/>
              <a:lumOff val="80000"/>
              <a:alpha val="67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20161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  <p:bldP spid="12" grpId="0"/>
      <p:bldP spid="21" grpId="0" animBg="1"/>
      <p:bldP spid="22" grpId="0"/>
      <p:bldP spid="23" grpId="0"/>
      <p:bldP spid="24" grpId="0" animBg="1"/>
      <p:bldP spid="25" grpId="0"/>
      <p:bldP spid="13" grpId="0" animBg="1"/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ABE2D9-09AE-14F8-7515-685836F8B9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7EB63BEB-953F-0B43-D22F-EF4DC85569E7}"/>
              </a:ext>
            </a:extLst>
          </p:cNvPr>
          <p:cNvSpPr/>
          <p:nvPr/>
        </p:nvSpPr>
        <p:spPr>
          <a:xfrm>
            <a:off x="587375" y="3338326"/>
            <a:ext cx="10007738" cy="98510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028" name="Picture 4" descr="Ελληνικό Μεσογειακό Πανεπιστήμιο - Hellenic Mediterranean University |  Heraklion">
            <a:extLst>
              <a:ext uri="{FF2B5EF4-FFF2-40B4-BE49-F238E27FC236}">
                <a16:creationId xmlns:a16="http://schemas.microsoft.com/office/drawing/2014/main" id="{103D9434-58DC-D449-E224-5ED8C6CFC6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13" y="5875871"/>
            <a:ext cx="755248" cy="75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6454382-EDB0-3A82-EC6E-F9EBE1FD2D4E}"/>
              </a:ext>
            </a:extLst>
          </p:cNvPr>
          <p:cNvSpPr txBox="1"/>
          <p:nvPr/>
        </p:nvSpPr>
        <p:spPr>
          <a:xfrm>
            <a:off x="587375" y="320700"/>
            <a:ext cx="8531691" cy="1157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</a:t>
            </a:r>
            <a:r>
              <a:rPr lang="el-GR" sz="2800" b="1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ρόλος των Πανεπιστήμιων </a:t>
            </a:r>
            <a:endParaRPr lang="en-US" sz="2800" b="1" kern="100" dirty="0">
              <a:solidFill>
                <a:srgbClr val="0070C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l-GR" sz="2800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για ένα αποτελεσματικό 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AKIS</a:t>
            </a:r>
            <a:endParaRPr lang="el-GR" sz="2400" kern="100" dirty="0">
              <a:solidFill>
                <a:srgbClr val="0070C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What is SCIA - AKIS? | AKIS">
            <a:extLst>
              <a:ext uri="{FF2B5EF4-FFF2-40B4-BE49-F238E27FC236}">
                <a16:creationId xmlns:a16="http://schemas.microsoft.com/office/drawing/2014/main" id="{9CFF4633-5E1C-9CFE-FBA8-40ACA981C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581" y="5802419"/>
            <a:ext cx="755248" cy="98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U CAP Network logo">
            <a:extLst>
              <a:ext uri="{FF2B5EF4-FFF2-40B4-BE49-F238E27FC236}">
                <a16:creationId xmlns:a16="http://schemas.microsoft.com/office/drawing/2014/main" id="{E5DF87AA-58F5-696C-2D8F-854DAF211A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564" y="6047289"/>
            <a:ext cx="1252758" cy="49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0AC7287-54AB-1930-AC47-8CBB1AB558ED}"/>
              </a:ext>
            </a:extLst>
          </p:cNvPr>
          <p:cNvSpPr txBox="1"/>
          <p:nvPr/>
        </p:nvSpPr>
        <p:spPr>
          <a:xfrm>
            <a:off x="693253" y="1859339"/>
            <a:ext cx="887812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8" indent="-179388">
              <a:buNone/>
            </a:pPr>
            <a:r>
              <a:rPr lang="el-GR" dirty="0"/>
              <a:t>• </a:t>
            </a:r>
            <a:r>
              <a:rPr lang="el-GR" b="1" dirty="0"/>
              <a:t>Παραγωγή γνώσης</a:t>
            </a:r>
            <a:br>
              <a:rPr lang="el-GR" dirty="0"/>
            </a:br>
            <a:r>
              <a:rPr lang="el-GR" dirty="0"/>
              <a:t>Έρευνα σε γεωργία, φυτοπροστασία, τεχνολογίες παραγωγής και βιώσιμα συστήματα</a:t>
            </a:r>
            <a:endParaRPr lang="en-US" dirty="0"/>
          </a:p>
          <a:p>
            <a:pPr marL="179388" indent="-179388">
              <a:buNone/>
            </a:pPr>
            <a:endParaRPr lang="en-US" dirty="0"/>
          </a:p>
          <a:p>
            <a:pPr marL="179388" indent="-179388"/>
            <a:r>
              <a:rPr lang="el-GR" dirty="0"/>
              <a:t>• </a:t>
            </a:r>
            <a:r>
              <a:rPr lang="el-GR" b="1" dirty="0"/>
              <a:t>Συμμετοχή σε δίκτυα καινοτομίας</a:t>
            </a:r>
            <a:br>
              <a:rPr lang="el-GR" dirty="0"/>
            </a:br>
            <a:r>
              <a:rPr lang="el-GR" dirty="0" err="1"/>
              <a:t>Operational</a:t>
            </a:r>
            <a:r>
              <a:rPr lang="el-GR" dirty="0"/>
              <a:t> </a:t>
            </a:r>
            <a:r>
              <a:rPr lang="el-GR" dirty="0" err="1"/>
              <a:t>Groups</a:t>
            </a:r>
            <a:r>
              <a:rPr lang="el-GR" dirty="0"/>
              <a:t>, έργα EIP-AGRI, συνεργασία με επιχειρήσεις και δημόσιους φορείς</a:t>
            </a:r>
          </a:p>
          <a:p>
            <a:pPr>
              <a:buNone/>
            </a:pPr>
            <a:endParaRPr lang="el-GR" dirty="0"/>
          </a:p>
          <a:p>
            <a:pPr marL="179388" indent="-179388">
              <a:buNone/>
            </a:pPr>
            <a:r>
              <a:rPr lang="el-GR" dirty="0"/>
              <a:t>• </a:t>
            </a:r>
            <a:r>
              <a:rPr lang="el-GR" b="1" dirty="0"/>
              <a:t>Μεταφορά τεχνογνωσίας</a:t>
            </a:r>
            <a:br>
              <a:rPr lang="el-GR" dirty="0"/>
            </a:br>
            <a:r>
              <a:rPr lang="el-GR" dirty="0"/>
              <a:t>Σεμινάρια, επιδείξεις, συνεργασία με συμβούλους και παραγωγούς</a:t>
            </a:r>
          </a:p>
          <a:p>
            <a:pPr marL="179388" indent="-179388">
              <a:buNone/>
            </a:pPr>
            <a:endParaRPr lang="el-GR" dirty="0"/>
          </a:p>
          <a:p>
            <a:pPr marL="179388" indent="-179388">
              <a:buNone/>
            </a:pPr>
            <a:r>
              <a:rPr lang="el-GR" dirty="0"/>
              <a:t>• </a:t>
            </a:r>
            <a:r>
              <a:rPr lang="el-GR" b="1" dirty="0"/>
              <a:t>Εκπαίδευση ανθρώπινου δυναμικού</a:t>
            </a:r>
            <a:br>
              <a:rPr lang="el-GR" dirty="0"/>
            </a:br>
            <a:r>
              <a:rPr lang="el-GR" dirty="0"/>
              <a:t>Κατάρτιση γεωπόνων, γεωργικών συμβούλων και ερευνητών</a:t>
            </a:r>
            <a:endParaRPr lang="en-US" dirty="0"/>
          </a:p>
          <a:p>
            <a:pPr>
              <a:buNone/>
            </a:pPr>
            <a:endParaRPr lang="el-GR" dirty="0"/>
          </a:p>
          <a:p>
            <a:pPr marL="179388" indent="-179388">
              <a:buNone/>
            </a:pPr>
            <a:endParaRPr lang="en-US" dirty="0"/>
          </a:p>
          <a:p>
            <a:pPr>
              <a:buNone/>
            </a:pPr>
            <a:endParaRPr lang="el-GR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E5E32B6-9861-62C3-91D3-0E026A728149}"/>
              </a:ext>
            </a:extLst>
          </p:cNvPr>
          <p:cNvSpPr txBox="1"/>
          <p:nvPr/>
        </p:nvSpPr>
        <p:spPr>
          <a:xfrm rot="19312147">
            <a:off x="8801513" y="3385564"/>
            <a:ext cx="2563469" cy="923330"/>
          </a:xfrm>
          <a:prstGeom prst="rect">
            <a:avLst/>
          </a:prstGeom>
          <a:solidFill>
            <a:schemeClr val="accent6">
              <a:lumMod val="60000"/>
              <a:lumOff val="40000"/>
              <a:alpha val="58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l-GR" b="1" dirty="0"/>
              <a:t>Παραδείγματα</a:t>
            </a:r>
          </a:p>
          <a:p>
            <a:pPr algn="ctr"/>
            <a:r>
              <a:rPr lang="el-GR" b="1" dirty="0"/>
              <a:t>Μεταφοράς</a:t>
            </a:r>
          </a:p>
          <a:p>
            <a:pPr algn="ctr"/>
            <a:r>
              <a:rPr lang="el-GR" b="1" dirty="0"/>
              <a:t>Τεχνογνωσίας?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384931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7DFCC-574A-030A-5897-C447EA6D6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9D310F2-3E8A-67C3-6325-71C1E8E098BC}"/>
              </a:ext>
            </a:extLst>
          </p:cNvPr>
          <p:cNvSpPr txBox="1"/>
          <p:nvPr/>
        </p:nvSpPr>
        <p:spPr>
          <a:xfrm>
            <a:off x="0" y="484979"/>
            <a:ext cx="371971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3200" dirty="0"/>
              <a:t>Επιστημονικά Υποστηριζόμενη </a:t>
            </a:r>
            <a:r>
              <a:rPr lang="el-GR" sz="3200" b="1" dirty="0"/>
              <a:t>Φυτοπροστασία</a:t>
            </a:r>
            <a:endParaRPr lang="el-GR" sz="3200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73B2F51D-F47A-771F-F634-0AEE6F0EE8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28" y="2244777"/>
            <a:ext cx="3965792" cy="2700762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EF91836E-EE30-B154-4E32-F92E332C62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93456" y="1611442"/>
            <a:ext cx="3635115" cy="363511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862B108-CFC5-84D5-2A1B-661F14C08A4A}"/>
              </a:ext>
            </a:extLst>
          </p:cNvPr>
          <p:cNvSpPr txBox="1"/>
          <p:nvPr/>
        </p:nvSpPr>
        <p:spPr>
          <a:xfrm>
            <a:off x="991435" y="5548111"/>
            <a:ext cx="17155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000" b="1" dirty="0"/>
              <a:t>Επιστημονικά </a:t>
            </a:r>
          </a:p>
          <a:p>
            <a:pPr algn="ctr"/>
            <a:r>
              <a:rPr lang="el-GR" sz="2000" b="1" dirty="0"/>
              <a:t>δεδομένα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1AE08B-3C18-710B-C2CC-EE2F06AB5496}"/>
              </a:ext>
            </a:extLst>
          </p:cNvPr>
          <p:cNvSpPr txBox="1"/>
          <p:nvPr/>
        </p:nvSpPr>
        <p:spPr>
          <a:xfrm>
            <a:off x="5008553" y="5569722"/>
            <a:ext cx="13665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000" b="1" dirty="0"/>
              <a:t>Γεωργικός</a:t>
            </a:r>
          </a:p>
          <a:p>
            <a:pPr algn="ctr"/>
            <a:r>
              <a:rPr lang="el-GR" sz="2000" b="1" dirty="0"/>
              <a:t>Σύμβουλος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D1AD18B-3447-2A9C-A2B8-3E5A21D565FA}"/>
              </a:ext>
            </a:extLst>
          </p:cNvPr>
          <p:cNvSpPr txBox="1"/>
          <p:nvPr/>
        </p:nvSpPr>
        <p:spPr>
          <a:xfrm>
            <a:off x="7231026" y="5708221"/>
            <a:ext cx="15084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000" b="1" dirty="0"/>
              <a:t>Παραγωγός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93B14E3-74DD-DD44-9A30-96F4BED0C44D}"/>
              </a:ext>
            </a:extLst>
          </p:cNvPr>
          <p:cNvSpPr txBox="1"/>
          <p:nvPr/>
        </p:nvSpPr>
        <p:spPr>
          <a:xfrm>
            <a:off x="9402370" y="5686612"/>
            <a:ext cx="13756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000" b="1" dirty="0"/>
              <a:t>Εφαρμογή </a:t>
            </a:r>
          </a:p>
        </p:txBody>
      </p:sp>
      <p:sp>
        <p:nvSpPr>
          <p:cNvPr id="18" name="Βέλος: Δεξιό 17">
            <a:extLst>
              <a:ext uri="{FF2B5EF4-FFF2-40B4-BE49-F238E27FC236}">
                <a16:creationId xmlns:a16="http://schemas.microsoft.com/office/drawing/2014/main" id="{FD4B5C97-1FED-ECAD-600D-90A319E51B93}"/>
              </a:ext>
            </a:extLst>
          </p:cNvPr>
          <p:cNvSpPr/>
          <p:nvPr/>
        </p:nvSpPr>
        <p:spPr>
          <a:xfrm>
            <a:off x="1069694" y="5965365"/>
            <a:ext cx="9647524" cy="931226"/>
          </a:xfrm>
          <a:prstGeom prst="rightArrow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22639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E9E6D4-E187-B622-C79E-A9863E3D9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Εικόνα 20">
            <a:extLst>
              <a:ext uri="{FF2B5EF4-FFF2-40B4-BE49-F238E27FC236}">
                <a16:creationId xmlns:a16="http://schemas.microsoft.com/office/drawing/2014/main" id="{13ED35B6-512B-7001-9714-E74CB8C9E5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551" r="83789"/>
          <a:stretch/>
        </p:blipFill>
        <p:spPr>
          <a:xfrm>
            <a:off x="7330657" y="83754"/>
            <a:ext cx="550516" cy="6747641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C2BBC6DD-9868-9FA8-DF22-C3435591F9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7071" y="623502"/>
            <a:ext cx="9144000" cy="856974"/>
          </a:xfrm>
        </p:spPr>
        <p:txBody>
          <a:bodyPr>
            <a:normAutofit fontScale="90000"/>
          </a:bodyPr>
          <a:lstStyle/>
          <a:p>
            <a:pPr algn="l"/>
            <a:r>
              <a:rPr lang="el-GR" sz="4000" b="1" dirty="0">
                <a:solidFill>
                  <a:srgbClr val="1F4E79"/>
                </a:solidFill>
                <a:effectLst/>
                <a:latin typeface="+mn-lt"/>
                <a:ea typeface="Calibri" panose="020F0502020204030204" pitchFamily="34" charset="0"/>
                <a:cs typeface="Cambria" panose="02040503050406030204" pitchFamily="18" charset="0"/>
              </a:rPr>
              <a:t>Τα αποτελέσματα  </a:t>
            </a:r>
            <a:br>
              <a:rPr lang="el-GR" sz="4000" b="1" dirty="0">
                <a:solidFill>
                  <a:srgbClr val="1F4E79"/>
                </a:solidFill>
                <a:effectLst/>
                <a:latin typeface="+mn-lt"/>
                <a:ea typeface="Calibri" panose="020F0502020204030204" pitchFamily="34" charset="0"/>
                <a:cs typeface="Cambria" panose="02040503050406030204" pitchFamily="18" charset="0"/>
              </a:rPr>
            </a:br>
            <a:r>
              <a:rPr lang="el-GR" sz="4000" b="1" dirty="0">
                <a:solidFill>
                  <a:srgbClr val="1F4E79"/>
                </a:solidFill>
                <a:effectLst/>
                <a:latin typeface="+mn-lt"/>
                <a:ea typeface="Calibri" panose="020F0502020204030204" pitchFamily="34" charset="0"/>
                <a:cs typeface="Cambria" panose="02040503050406030204" pitchFamily="18" charset="0"/>
              </a:rPr>
              <a:t>του </a:t>
            </a:r>
            <a:r>
              <a:rPr lang="el-GR" sz="4000" b="1" dirty="0" err="1">
                <a:solidFill>
                  <a:srgbClr val="1F4E79"/>
                </a:solidFill>
                <a:effectLst/>
                <a:latin typeface="+mn-lt"/>
                <a:ea typeface="Calibri" panose="020F0502020204030204" pitchFamily="34" charset="0"/>
                <a:cs typeface="Cambria" panose="02040503050406030204" pitchFamily="18" charset="0"/>
              </a:rPr>
              <a:t>Ζero</a:t>
            </a:r>
            <a:r>
              <a:rPr lang="el-GR" sz="4000" b="1" dirty="0">
                <a:solidFill>
                  <a:srgbClr val="1F4E79"/>
                </a:solidFill>
                <a:effectLst/>
                <a:latin typeface="+mn-lt"/>
                <a:ea typeface="Calibri" panose="020F0502020204030204" pitchFamily="34" charset="0"/>
                <a:cs typeface="Cambria" panose="02040503050406030204" pitchFamily="18" charset="0"/>
              </a:rPr>
              <a:t> </a:t>
            </a:r>
            <a:r>
              <a:rPr lang="el-GR" sz="4000" b="1" dirty="0" err="1">
                <a:solidFill>
                  <a:srgbClr val="1F4E79"/>
                </a:solidFill>
                <a:effectLst/>
                <a:latin typeface="+mn-lt"/>
                <a:ea typeface="Calibri" panose="020F0502020204030204" pitchFamily="34" charset="0"/>
                <a:cs typeface="Cambria" panose="02040503050406030204" pitchFamily="18" charset="0"/>
              </a:rPr>
              <a:t>Tuta</a:t>
            </a:r>
            <a:r>
              <a:rPr lang="el-GR" sz="4000" b="1" dirty="0">
                <a:solidFill>
                  <a:srgbClr val="1F4E79"/>
                </a:solidFill>
                <a:effectLst/>
                <a:latin typeface="+mn-lt"/>
                <a:ea typeface="Calibri" panose="020F0502020204030204" pitchFamily="34" charset="0"/>
                <a:cs typeface="Cambria" panose="02040503050406030204" pitchFamily="18" charset="0"/>
              </a:rPr>
              <a:t> </a:t>
            </a:r>
            <a:endParaRPr lang="en-US" dirty="0">
              <a:latin typeface="+mn-lt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A6766003-1F49-F319-AD97-031A286E2A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724" y="348766"/>
            <a:ext cx="833276" cy="10495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79C241E-78EF-797D-2CB1-D14057FE2498}"/>
              </a:ext>
            </a:extLst>
          </p:cNvPr>
          <p:cNvSpPr txBox="1"/>
          <p:nvPr/>
        </p:nvSpPr>
        <p:spPr>
          <a:xfrm>
            <a:off x="1087230" y="2636548"/>
            <a:ext cx="27674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400" b="1" dirty="0"/>
              <a:t>Το σύστημα ήταν </a:t>
            </a:r>
          </a:p>
          <a:p>
            <a:r>
              <a:rPr lang="el-GR" sz="2400" b="1" dirty="0"/>
              <a:t>αποδεκτό από  </a:t>
            </a:r>
          </a:p>
          <a:p>
            <a:r>
              <a:rPr lang="el-GR" sz="2400" b="1" dirty="0"/>
              <a:t>τους παραγωγούς? </a:t>
            </a:r>
          </a:p>
        </p:txBody>
      </p:sp>
      <p:pic>
        <p:nvPicPr>
          <p:cNvPr id="6" name="Εικόνα 5">
            <a:extLst>
              <a:ext uri="{FF2B5EF4-FFF2-40B4-BE49-F238E27FC236}">
                <a16:creationId xmlns:a16="http://schemas.microsoft.com/office/drawing/2014/main" id="{667B78C5-3583-4765-15AC-92D077EAAD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60000"/>
          <a:stretch/>
        </p:blipFill>
        <p:spPr>
          <a:xfrm>
            <a:off x="7946731" y="68319"/>
            <a:ext cx="1313743" cy="6747641"/>
          </a:xfrm>
          <a:prstGeom prst="rect">
            <a:avLst/>
          </a:prstGeom>
        </p:spPr>
      </p:pic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E07FDA0E-DF0D-D6B4-EC98-C62301E6E184}"/>
              </a:ext>
            </a:extLst>
          </p:cNvPr>
          <p:cNvSpPr/>
          <p:nvPr/>
        </p:nvSpPr>
        <p:spPr>
          <a:xfrm>
            <a:off x="9762665" y="1573969"/>
            <a:ext cx="245401" cy="160497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FC0ABAA2-84DA-25DC-BDDA-759FCE89FC82}"/>
              </a:ext>
            </a:extLst>
          </p:cNvPr>
          <p:cNvSpPr/>
          <p:nvPr/>
        </p:nvSpPr>
        <p:spPr>
          <a:xfrm>
            <a:off x="9754754" y="3272573"/>
            <a:ext cx="253312" cy="280023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07EBD2-DA8D-5453-3ADD-7161754077C0}"/>
              </a:ext>
            </a:extLst>
          </p:cNvPr>
          <p:cNvSpPr txBox="1"/>
          <p:nvPr/>
        </p:nvSpPr>
        <p:spPr>
          <a:xfrm>
            <a:off x="10075882" y="2110911"/>
            <a:ext cx="15249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Περίοδος</a:t>
            </a:r>
          </a:p>
          <a:p>
            <a:r>
              <a:rPr lang="el-GR" b="1" dirty="0">
                <a:solidFill>
                  <a:srgbClr val="FF0000"/>
                </a:solidFill>
              </a:rPr>
              <a:t>προσαρμογής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F95C65-DC37-F04A-6B5A-C8B3CC638E31}"/>
              </a:ext>
            </a:extLst>
          </p:cNvPr>
          <p:cNvSpPr txBox="1"/>
          <p:nvPr/>
        </p:nvSpPr>
        <p:spPr>
          <a:xfrm>
            <a:off x="10267262" y="4127037"/>
            <a:ext cx="13347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00B050"/>
                </a:solidFill>
              </a:rPr>
              <a:t>Περίοδος</a:t>
            </a:r>
          </a:p>
          <a:p>
            <a:r>
              <a:rPr lang="el-GR" b="1" dirty="0">
                <a:solidFill>
                  <a:srgbClr val="00B050"/>
                </a:solidFill>
              </a:rPr>
              <a:t>Συμφωνίας </a:t>
            </a:r>
            <a:endParaRPr lang="en-US" b="1" dirty="0">
              <a:solidFill>
                <a:srgbClr val="00B050"/>
              </a:solidFill>
            </a:endParaRPr>
          </a:p>
        </p:txBody>
      </p: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4EA8857A-44E0-AFDE-A3E4-252BB69D6F7A}"/>
              </a:ext>
            </a:extLst>
          </p:cNvPr>
          <p:cNvSpPr/>
          <p:nvPr/>
        </p:nvSpPr>
        <p:spPr>
          <a:xfrm>
            <a:off x="9419221" y="517637"/>
            <a:ext cx="239785" cy="9759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2989F2-0CD2-3878-DFB2-39FD3A94C6F0}"/>
              </a:ext>
            </a:extLst>
          </p:cNvPr>
          <p:cNvSpPr txBox="1"/>
          <p:nvPr/>
        </p:nvSpPr>
        <p:spPr>
          <a:xfrm>
            <a:off x="10160763" y="700273"/>
            <a:ext cx="17525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chemeClr val="bg1">
                    <a:lumMod val="50000"/>
                  </a:schemeClr>
                </a:solidFill>
              </a:rPr>
              <a:t>Περίοδος</a:t>
            </a:r>
          </a:p>
          <a:p>
            <a:r>
              <a:rPr lang="el-GR" b="1" dirty="0">
                <a:solidFill>
                  <a:schemeClr val="bg1">
                    <a:lumMod val="50000"/>
                  </a:schemeClr>
                </a:solidFill>
              </a:rPr>
              <a:t>Μη παρέμβαση </a:t>
            </a:r>
            <a:endParaRPr lang="en-US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17A20B99-C392-6AC5-5DF6-BCD93B64503F}"/>
              </a:ext>
            </a:extLst>
          </p:cNvPr>
          <p:cNvSpPr/>
          <p:nvPr/>
        </p:nvSpPr>
        <p:spPr>
          <a:xfrm>
            <a:off x="9413605" y="1573969"/>
            <a:ext cx="245401" cy="518944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5DA53FB-C246-F3E1-AC94-AA1EE85FFC7E}"/>
              </a:ext>
            </a:extLst>
          </p:cNvPr>
          <p:cNvSpPr txBox="1"/>
          <p:nvPr/>
        </p:nvSpPr>
        <p:spPr>
          <a:xfrm>
            <a:off x="3958296" y="2661299"/>
            <a:ext cx="2017836" cy="369332"/>
          </a:xfrm>
          <a:prstGeom prst="rect">
            <a:avLst/>
          </a:prstGeom>
          <a:solidFill>
            <a:srgbClr val="FFCCCC"/>
          </a:solidFill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rgbClr val="FF0000"/>
                </a:solidFill>
              </a:rPr>
              <a:t>Μη συμφωνία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EE71941-7E65-4696-2F45-7EBE6463C8AE}"/>
              </a:ext>
            </a:extLst>
          </p:cNvPr>
          <p:cNvSpPr txBox="1"/>
          <p:nvPr/>
        </p:nvSpPr>
        <p:spPr>
          <a:xfrm>
            <a:off x="3958296" y="3504024"/>
            <a:ext cx="2017836" cy="369332"/>
          </a:xfrm>
          <a:prstGeom prst="rect">
            <a:avLst/>
          </a:prstGeom>
          <a:solidFill>
            <a:srgbClr val="C6E0B4"/>
          </a:solidFill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rgbClr val="00B050"/>
                </a:solidFill>
              </a:rPr>
              <a:t>Συμφωνία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7379DC6-9728-FF1F-4B70-4BE9017E7987}"/>
              </a:ext>
            </a:extLst>
          </p:cNvPr>
          <p:cNvSpPr txBox="1"/>
          <p:nvPr/>
        </p:nvSpPr>
        <p:spPr>
          <a:xfrm>
            <a:off x="3958296" y="3085581"/>
            <a:ext cx="2017836" cy="369332"/>
          </a:xfrm>
          <a:prstGeom prst="rect">
            <a:avLst/>
          </a:prstGeom>
          <a:solidFill>
            <a:srgbClr val="FFF2CC"/>
          </a:solidFill>
        </p:spPr>
        <p:txBody>
          <a:bodyPr wrap="square" rtlCol="0">
            <a:spAutoFit/>
          </a:bodyPr>
          <a:lstStyle/>
          <a:p>
            <a:r>
              <a:rPr lang="el-GR" dirty="0">
                <a:solidFill>
                  <a:schemeClr val="accent4">
                    <a:lumMod val="75000"/>
                  </a:schemeClr>
                </a:solidFill>
              </a:rPr>
              <a:t>Μερική συμφωνία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9" name="Βέλος: Κάτω 18">
            <a:extLst>
              <a:ext uri="{FF2B5EF4-FFF2-40B4-BE49-F238E27FC236}">
                <a16:creationId xmlns:a16="http://schemas.microsoft.com/office/drawing/2014/main" id="{E3031992-7DF3-6F40-57E1-996E9DE31A9C}"/>
              </a:ext>
            </a:extLst>
          </p:cNvPr>
          <p:cNvSpPr/>
          <p:nvPr/>
        </p:nvSpPr>
        <p:spPr>
          <a:xfrm rot="16200000">
            <a:off x="7020486" y="2587311"/>
            <a:ext cx="231227" cy="1318198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4" descr="Ελληνικό Μεσογειακό Πανεπιστήμιο - Hellenic Mediterranean University |  Heraklion">
            <a:extLst>
              <a:ext uri="{FF2B5EF4-FFF2-40B4-BE49-F238E27FC236}">
                <a16:creationId xmlns:a16="http://schemas.microsoft.com/office/drawing/2014/main" id="{0FA5406D-F8ED-925B-E32A-98440C2FFB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16" y="5994670"/>
            <a:ext cx="635604" cy="63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4E7A81D-A537-303F-12C8-9203A366C12D}"/>
              </a:ext>
            </a:extLst>
          </p:cNvPr>
          <p:cNvSpPr txBox="1"/>
          <p:nvPr/>
        </p:nvSpPr>
        <p:spPr>
          <a:xfrm>
            <a:off x="921784" y="6140424"/>
            <a:ext cx="6093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600" i="1" dirty="0"/>
              <a:t>Ροδιτάκης </a:t>
            </a:r>
            <a:r>
              <a:rPr lang="el-GR" sz="1600" i="1" dirty="0" err="1"/>
              <a:t>Εμμ</a:t>
            </a:r>
            <a:r>
              <a:rPr lang="el-GR" sz="1600" i="1" dirty="0"/>
              <a:t>., Ελληνικό Μεσογειακό Πανεπιστήμιο </a:t>
            </a:r>
          </a:p>
        </p:txBody>
      </p:sp>
    </p:spTree>
    <p:extLst>
      <p:ext uri="{BB962C8B-B14F-4D97-AF65-F5344CB8AC3E}">
        <p14:creationId xmlns:p14="http://schemas.microsoft.com/office/powerpoint/2010/main" val="2713217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BBAB74-BC2F-D932-6C07-F0B402B31E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A6EACAB-21BA-69B7-F996-1EB0D332B5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2478" y="339723"/>
            <a:ext cx="9144000" cy="856974"/>
          </a:xfrm>
        </p:spPr>
        <p:txBody>
          <a:bodyPr>
            <a:normAutofit/>
          </a:bodyPr>
          <a:lstStyle/>
          <a:p>
            <a:pPr algn="l"/>
            <a:r>
              <a:rPr lang="el-GR" sz="4000" b="1" dirty="0">
                <a:solidFill>
                  <a:srgbClr val="1F4E79"/>
                </a:solidFill>
                <a:effectLst/>
                <a:latin typeface="+mn-lt"/>
                <a:ea typeface="Calibri" panose="020F0502020204030204" pitchFamily="34" charset="0"/>
                <a:cs typeface="Cambria" panose="02040503050406030204" pitchFamily="18" charset="0"/>
              </a:rPr>
              <a:t>Τα αποτελέσματα  του </a:t>
            </a:r>
            <a:r>
              <a:rPr lang="el-GR" sz="4000" b="1" dirty="0" err="1">
                <a:solidFill>
                  <a:srgbClr val="1F4E79"/>
                </a:solidFill>
                <a:effectLst/>
                <a:latin typeface="+mn-lt"/>
                <a:ea typeface="Calibri" panose="020F0502020204030204" pitchFamily="34" charset="0"/>
                <a:cs typeface="Cambria" panose="02040503050406030204" pitchFamily="18" charset="0"/>
              </a:rPr>
              <a:t>Ζero</a:t>
            </a:r>
            <a:r>
              <a:rPr lang="el-GR" sz="4000" b="1" dirty="0">
                <a:solidFill>
                  <a:srgbClr val="1F4E79"/>
                </a:solidFill>
                <a:effectLst/>
                <a:latin typeface="+mn-lt"/>
                <a:ea typeface="Calibri" panose="020F0502020204030204" pitchFamily="34" charset="0"/>
                <a:cs typeface="Cambria" panose="02040503050406030204" pitchFamily="18" charset="0"/>
              </a:rPr>
              <a:t> </a:t>
            </a:r>
            <a:r>
              <a:rPr lang="el-GR" sz="4000" b="1" dirty="0" err="1">
                <a:solidFill>
                  <a:srgbClr val="1F4E79"/>
                </a:solidFill>
                <a:effectLst/>
                <a:latin typeface="+mn-lt"/>
                <a:ea typeface="Calibri" panose="020F0502020204030204" pitchFamily="34" charset="0"/>
                <a:cs typeface="Cambria" panose="02040503050406030204" pitchFamily="18" charset="0"/>
              </a:rPr>
              <a:t>Tuta</a:t>
            </a:r>
            <a:r>
              <a:rPr lang="el-GR" sz="4000" b="1" dirty="0">
                <a:solidFill>
                  <a:srgbClr val="1F4E79"/>
                </a:solidFill>
                <a:effectLst/>
                <a:latin typeface="+mn-lt"/>
                <a:ea typeface="Calibri" panose="020F0502020204030204" pitchFamily="34" charset="0"/>
                <a:cs typeface="Cambria" panose="02040503050406030204" pitchFamily="18" charset="0"/>
              </a:rPr>
              <a:t> </a:t>
            </a:r>
            <a:endParaRPr lang="en-US" dirty="0">
              <a:latin typeface="+mn-lt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B7A87A05-4FDB-D607-2878-540D46729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724" y="348766"/>
            <a:ext cx="833276" cy="10495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7E1A182-FCF2-8439-63A3-D77D6D598C7C}"/>
              </a:ext>
            </a:extLst>
          </p:cNvPr>
          <p:cNvSpPr txBox="1"/>
          <p:nvPr/>
        </p:nvSpPr>
        <p:spPr>
          <a:xfrm>
            <a:off x="733793" y="1818861"/>
            <a:ext cx="593297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Μπορέσαμε ένα ελέγξουμε το εχθρό? </a:t>
            </a:r>
          </a:p>
          <a:p>
            <a:r>
              <a:rPr lang="el-GR" sz="2000" dirty="0"/>
              <a:t>χρησιμοποιώντας  ως βάση  επιστημονικά δεδομένα  </a:t>
            </a:r>
            <a:endParaRPr lang="en-US" sz="2000" dirty="0"/>
          </a:p>
        </p:txBody>
      </p:sp>
      <p:graphicFrame>
        <p:nvGraphicFramePr>
          <p:cNvPr id="6" name="Γράφημα 5">
            <a:extLst>
              <a:ext uri="{FF2B5EF4-FFF2-40B4-BE49-F238E27FC236}">
                <a16:creationId xmlns:a16="http://schemas.microsoft.com/office/drawing/2014/main" id="{0A83C9B8-579A-0218-088D-55D5DAFBF9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0460816"/>
              </p:ext>
            </p:extLst>
          </p:nvPr>
        </p:nvGraphicFramePr>
        <p:xfrm>
          <a:off x="567707" y="2966493"/>
          <a:ext cx="7859611" cy="4045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Βέλος: Κάτω 6">
            <a:extLst>
              <a:ext uri="{FF2B5EF4-FFF2-40B4-BE49-F238E27FC236}">
                <a16:creationId xmlns:a16="http://schemas.microsoft.com/office/drawing/2014/main" id="{C5928995-4132-AC7E-F22C-CE557BE986F9}"/>
              </a:ext>
            </a:extLst>
          </p:cNvPr>
          <p:cNvSpPr/>
          <p:nvPr/>
        </p:nvSpPr>
        <p:spPr>
          <a:xfrm>
            <a:off x="2628609" y="4316781"/>
            <a:ext cx="231227" cy="1345324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7D34C058-A243-877C-2014-54C66BF4C41A}"/>
              </a:ext>
            </a:extLst>
          </p:cNvPr>
          <p:cNvSpPr/>
          <p:nvPr/>
        </p:nvSpPr>
        <p:spPr>
          <a:xfrm>
            <a:off x="1278600" y="3415553"/>
            <a:ext cx="1350010" cy="3353109"/>
          </a:xfrm>
          <a:prstGeom prst="rect">
            <a:avLst/>
          </a:prstGeom>
          <a:solidFill>
            <a:schemeClr val="accent2">
              <a:lumMod val="20000"/>
              <a:lumOff val="80000"/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356725C-C656-A6A2-A442-BB807A354E60}"/>
              </a:ext>
            </a:extLst>
          </p:cNvPr>
          <p:cNvSpPr txBox="1"/>
          <p:nvPr/>
        </p:nvSpPr>
        <p:spPr>
          <a:xfrm>
            <a:off x="1262389" y="3949346"/>
            <a:ext cx="13824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1600" b="1" dirty="0">
                <a:solidFill>
                  <a:srgbClr val="FF0000"/>
                </a:solidFill>
              </a:rPr>
              <a:t>Περίοδος</a:t>
            </a:r>
          </a:p>
          <a:p>
            <a:pPr algn="ctr"/>
            <a:r>
              <a:rPr lang="el-GR" sz="1600" b="1" dirty="0">
                <a:solidFill>
                  <a:srgbClr val="FF0000"/>
                </a:solidFill>
              </a:rPr>
              <a:t>προσαρμογής</a:t>
            </a:r>
            <a:endParaRPr lang="en-US" sz="1600" b="1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C398D8-48D7-21C0-4567-0E9DC7F2C386}"/>
              </a:ext>
            </a:extLst>
          </p:cNvPr>
          <p:cNvSpPr txBox="1"/>
          <p:nvPr/>
        </p:nvSpPr>
        <p:spPr>
          <a:xfrm>
            <a:off x="8817422" y="1630687"/>
            <a:ext cx="3374578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Επίπεδα προσβολής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Πληθυσμιακή πυκνότητα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Παρουσία αρπακτικών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Περιβαλλοντικοί παράγοντες  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37FE22-E32E-98CB-774A-5986537B5F14}"/>
              </a:ext>
            </a:extLst>
          </p:cNvPr>
          <p:cNvSpPr txBox="1"/>
          <p:nvPr/>
        </p:nvSpPr>
        <p:spPr>
          <a:xfrm>
            <a:off x="9116317" y="3692043"/>
            <a:ext cx="2240613" cy="95410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l-GR" sz="2800" b="1" dirty="0">
                <a:solidFill>
                  <a:srgbClr val="FF0000"/>
                </a:solidFill>
              </a:rPr>
              <a:t>Παράγοντας</a:t>
            </a:r>
          </a:p>
          <a:p>
            <a:pPr algn="ctr"/>
            <a:r>
              <a:rPr lang="el-GR" sz="2800" b="1" dirty="0">
                <a:solidFill>
                  <a:srgbClr val="FF0000"/>
                </a:solidFill>
              </a:rPr>
              <a:t>Ανασφάλειας</a:t>
            </a:r>
            <a:endParaRPr lang="el-GR" b="1" dirty="0">
              <a:solidFill>
                <a:srgbClr val="FF000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1E4B54-BF14-792C-E40C-4D942F8B92B6}"/>
              </a:ext>
            </a:extLst>
          </p:cNvPr>
          <p:cNvSpPr txBox="1"/>
          <p:nvPr/>
        </p:nvSpPr>
        <p:spPr>
          <a:xfrm>
            <a:off x="3063240" y="3322711"/>
            <a:ext cx="61264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b="1" dirty="0"/>
              <a:t>Ανασφάλεια</a:t>
            </a:r>
            <a:endParaRPr lang="el-GR" dirty="0"/>
          </a:p>
        </p:txBody>
      </p:sp>
      <p:cxnSp>
        <p:nvCxnSpPr>
          <p:cNvPr id="14" name="Ευθύγραμμο βέλος σύνδεσης 13">
            <a:extLst>
              <a:ext uri="{FF2B5EF4-FFF2-40B4-BE49-F238E27FC236}">
                <a16:creationId xmlns:a16="http://schemas.microsoft.com/office/drawing/2014/main" id="{5B883552-C560-8C8E-5A5E-4DCD70C4EC61}"/>
              </a:ext>
            </a:extLst>
          </p:cNvPr>
          <p:cNvCxnSpPr>
            <a:stCxn id="5" idx="1"/>
          </p:cNvCxnSpPr>
          <p:nvPr/>
        </p:nvCxnSpPr>
        <p:spPr>
          <a:xfrm flipH="1">
            <a:off x="2259874" y="4169097"/>
            <a:ext cx="6856443" cy="62497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9489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>
            <a:extLst>
              <a:ext uri="{FF2B5EF4-FFF2-40B4-BE49-F238E27FC236}">
                <a16:creationId xmlns:a16="http://schemas.microsoft.com/office/drawing/2014/main" id="{DB604CD5-A6B9-0312-39C4-3406CC800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0429" y="0"/>
            <a:ext cx="1764308" cy="6518277"/>
          </a:xfrm>
          <a:prstGeom prst="rect">
            <a:avLst/>
          </a:prstGeom>
        </p:spPr>
      </p:pic>
      <p:sp>
        <p:nvSpPr>
          <p:cNvPr id="2" name="Τίτλος 1">
            <a:extLst>
              <a:ext uri="{FF2B5EF4-FFF2-40B4-BE49-F238E27FC236}">
                <a16:creationId xmlns:a16="http://schemas.microsoft.com/office/drawing/2014/main" id="{D0415BEA-ACD2-B593-CE0C-659288879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72478" y="339723"/>
            <a:ext cx="9144000" cy="856974"/>
          </a:xfrm>
        </p:spPr>
        <p:txBody>
          <a:bodyPr>
            <a:normAutofit/>
          </a:bodyPr>
          <a:lstStyle/>
          <a:p>
            <a:pPr algn="l"/>
            <a:r>
              <a:rPr lang="el-GR" sz="4000" b="1" dirty="0">
                <a:solidFill>
                  <a:srgbClr val="1F4E79"/>
                </a:solidFill>
                <a:effectLst/>
                <a:latin typeface="+mn-lt"/>
                <a:ea typeface="Calibri" panose="020F0502020204030204" pitchFamily="34" charset="0"/>
                <a:cs typeface="Cambria" panose="02040503050406030204" pitchFamily="18" charset="0"/>
              </a:rPr>
              <a:t>Τα αποτελέσματα  του </a:t>
            </a:r>
            <a:r>
              <a:rPr lang="el-GR" sz="4000" b="1" dirty="0" err="1">
                <a:solidFill>
                  <a:srgbClr val="1F4E79"/>
                </a:solidFill>
                <a:effectLst/>
                <a:latin typeface="+mn-lt"/>
                <a:ea typeface="Calibri" panose="020F0502020204030204" pitchFamily="34" charset="0"/>
                <a:cs typeface="Cambria" panose="02040503050406030204" pitchFamily="18" charset="0"/>
              </a:rPr>
              <a:t>Ζero</a:t>
            </a:r>
            <a:r>
              <a:rPr lang="el-GR" sz="4000" b="1" dirty="0">
                <a:solidFill>
                  <a:srgbClr val="1F4E79"/>
                </a:solidFill>
                <a:effectLst/>
                <a:latin typeface="+mn-lt"/>
                <a:ea typeface="Calibri" panose="020F0502020204030204" pitchFamily="34" charset="0"/>
                <a:cs typeface="Cambria" panose="02040503050406030204" pitchFamily="18" charset="0"/>
              </a:rPr>
              <a:t> </a:t>
            </a:r>
            <a:r>
              <a:rPr lang="el-GR" sz="4000" b="1" dirty="0" err="1">
                <a:solidFill>
                  <a:srgbClr val="1F4E79"/>
                </a:solidFill>
                <a:effectLst/>
                <a:latin typeface="+mn-lt"/>
                <a:ea typeface="Calibri" panose="020F0502020204030204" pitchFamily="34" charset="0"/>
                <a:cs typeface="Cambria" panose="02040503050406030204" pitchFamily="18" charset="0"/>
              </a:rPr>
              <a:t>Tuta</a:t>
            </a:r>
            <a:r>
              <a:rPr lang="el-GR" sz="4000" b="1" dirty="0">
                <a:solidFill>
                  <a:srgbClr val="1F4E79"/>
                </a:solidFill>
                <a:effectLst/>
                <a:latin typeface="+mn-lt"/>
                <a:ea typeface="Calibri" panose="020F0502020204030204" pitchFamily="34" charset="0"/>
                <a:cs typeface="Cambria" panose="02040503050406030204" pitchFamily="18" charset="0"/>
              </a:rPr>
              <a:t> </a:t>
            </a:r>
            <a:endParaRPr lang="en-US" dirty="0">
              <a:latin typeface="+mn-lt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1C6C7DB0-20EA-0F4A-83AF-AC5BED4FCA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724" y="348766"/>
            <a:ext cx="833276" cy="104954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35814A7-EEE4-E742-61D7-66274C9E6A89}"/>
              </a:ext>
            </a:extLst>
          </p:cNvPr>
          <p:cNvSpPr txBox="1"/>
          <p:nvPr/>
        </p:nvSpPr>
        <p:spPr>
          <a:xfrm>
            <a:off x="584440" y="1722852"/>
            <a:ext cx="586897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dirty="0"/>
              <a:t>Καταφέραμε να μειώσουμε τη χρήση </a:t>
            </a:r>
          </a:p>
          <a:p>
            <a:r>
              <a:rPr lang="el-GR" sz="2800" b="1" dirty="0"/>
              <a:t>συμβατικών εντομοκτόνων? </a:t>
            </a:r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4AEEB1F7-2C15-5056-90C5-FF3DE5F3FBD0}"/>
              </a:ext>
            </a:extLst>
          </p:cNvPr>
          <p:cNvSpPr/>
          <p:nvPr/>
        </p:nvSpPr>
        <p:spPr>
          <a:xfrm rot="16200000">
            <a:off x="2687848" y="1349886"/>
            <a:ext cx="286427" cy="432831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4283C7D4-E6DE-D1E1-F895-E7127E423DF4}"/>
              </a:ext>
            </a:extLst>
          </p:cNvPr>
          <p:cNvSpPr/>
          <p:nvPr/>
        </p:nvSpPr>
        <p:spPr>
          <a:xfrm rot="16200000">
            <a:off x="7443530" y="1257897"/>
            <a:ext cx="283289" cy="451543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89480A2-8506-EDA1-3225-D0C74AC51906}"/>
              </a:ext>
            </a:extLst>
          </p:cNvPr>
          <p:cNvSpPr txBox="1"/>
          <p:nvPr/>
        </p:nvSpPr>
        <p:spPr>
          <a:xfrm>
            <a:off x="1524000" y="3332900"/>
            <a:ext cx="2481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Περίοδος προσαρμογής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A69BBFD-6474-4F40-59ED-CE3215011E5E}"/>
              </a:ext>
            </a:extLst>
          </p:cNvPr>
          <p:cNvSpPr txBox="1"/>
          <p:nvPr/>
        </p:nvSpPr>
        <p:spPr>
          <a:xfrm>
            <a:off x="6467826" y="3329379"/>
            <a:ext cx="22917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00B050"/>
                </a:solidFill>
              </a:rPr>
              <a:t>Περίοδος Συμφωνίας </a:t>
            </a:r>
            <a:endParaRPr lang="en-US" b="1" dirty="0">
              <a:solidFill>
                <a:srgbClr val="00B050"/>
              </a:solidFill>
            </a:endParaRPr>
          </a:p>
        </p:txBody>
      </p:sp>
      <p:graphicFrame>
        <p:nvGraphicFramePr>
          <p:cNvPr id="12" name="Γράφημα 11">
            <a:extLst>
              <a:ext uri="{FF2B5EF4-FFF2-40B4-BE49-F238E27FC236}">
                <a16:creationId xmlns:a16="http://schemas.microsoft.com/office/drawing/2014/main" id="{BB05553B-4094-A83A-EEFA-6EE42D5D2701}"/>
              </a:ext>
            </a:extLst>
          </p:cNvPr>
          <p:cNvGraphicFramePr>
            <a:graphicFrameLocks/>
          </p:cNvGraphicFramePr>
          <p:nvPr/>
        </p:nvGraphicFramePr>
        <p:xfrm>
          <a:off x="327272" y="3936496"/>
          <a:ext cx="4570095" cy="27508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3" name="Γράφημα 12">
            <a:extLst>
              <a:ext uri="{FF2B5EF4-FFF2-40B4-BE49-F238E27FC236}">
                <a16:creationId xmlns:a16="http://schemas.microsoft.com/office/drawing/2014/main" id="{D604104E-866D-4367-A16D-AC87EA137FF6}"/>
              </a:ext>
            </a:extLst>
          </p:cNvPr>
          <p:cNvGraphicFramePr>
            <a:graphicFrameLocks/>
          </p:cNvGraphicFramePr>
          <p:nvPr/>
        </p:nvGraphicFramePr>
        <p:xfrm>
          <a:off x="5327457" y="3982982"/>
          <a:ext cx="4573905" cy="275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4BF7E592-A971-EBE2-504C-D36F257E0E35}"/>
              </a:ext>
            </a:extLst>
          </p:cNvPr>
          <p:cNvSpPr txBox="1"/>
          <p:nvPr/>
        </p:nvSpPr>
        <p:spPr>
          <a:xfrm>
            <a:off x="1975606" y="4706863"/>
            <a:ext cx="636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70 %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37DB14F-31B9-99BA-4B50-780C295F33F9}"/>
              </a:ext>
            </a:extLst>
          </p:cNvPr>
          <p:cNvSpPr txBox="1"/>
          <p:nvPr/>
        </p:nvSpPr>
        <p:spPr>
          <a:xfrm>
            <a:off x="1975606" y="5665895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chemeClr val="accent6">
                    <a:lumMod val="75000"/>
                  </a:schemeClr>
                </a:solidFill>
              </a:rPr>
              <a:t>30 %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B51399A-E31B-8671-145F-608219BA0979}"/>
              </a:ext>
            </a:extLst>
          </p:cNvPr>
          <p:cNvSpPr txBox="1"/>
          <p:nvPr/>
        </p:nvSpPr>
        <p:spPr>
          <a:xfrm>
            <a:off x="6973766" y="4635594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rgbClr val="FF0000"/>
                </a:solidFill>
              </a:rPr>
              <a:t>30 %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862DBB9-DC7C-C23F-E629-116FA71D8AED}"/>
              </a:ext>
            </a:extLst>
          </p:cNvPr>
          <p:cNvSpPr txBox="1"/>
          <p:nvPr/>
        </p:nvSpPr>
        <p:spPr>
          <a:xfrm>
            <a:off x="6974490" y="5681125"/>
            <a:ext cx="6399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chemeClr val="accent6">
                    <a:lumMod val="75000"/>
                  </a:schemeClr>
                </a:solidFill>
              </a:rPr>
              <a:t>70 %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Βέλος: Κάτω 5">
            <a:extLst>
              <a:ext uri="{FF2B5EF4-FFF2-40B4-BE49-F238E27FC236}">
                <a16:creationId xmlns:a16="http://schemas.microsoft.com/office/drawing/2014/main" id="{698BF3CE-5CD7-4F16-C922-DE778B00BF26}"/>
              </a:ext>
            </a:extLst>
          </p:cNvPr>
          <p:cNvSpPr/>
          <p:nvPr/>
        </p:nvSpPr>
        <p:spPr>
          <a:xfrm rot="16200000">
            <a:off x="9506512" y="2350107"/>
            <a:ext cx="231227" cy="1318198"/>
          </a:xfrm>
          <a:prstGeom prst="down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3CDCB90A-509A-D38C-CC64-33F7733138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2204" y="1429899"/>
            <a:ext cx="2399440" cy="1349685"/>
          </a:xfrm>
          <a:prstGeom prst="rect">
            <a:avLst/>
          </a:prstGeom>
        </p:spPr>
      </p:pic>
      <p:sp>
        <p:nvSpPr>
          <p:cNvPr id="19" name="Ορθογώνιο 18">
            <a:extLst>
              <a:ext uri="{FF2B5EF4-FFF2-40B4-BE49-F238E27FC236}">
                <a16:creationId xmlns:a16="http://schemas.microsoft.com/office/drawing/2014/main" id="{072A45E8-36EF-ABF8-ED85-B747D2CF1178}"/>
              </a:ext>
            </a:extLst>
          </p:cNvPr>
          <p:cNvSpPr/>
          <p:nvPr/>
        </p:nvSpPr>
        <p:spPr>
          <a:xfrm>
            <a:off x="8606942" y="1331485"/>
            <a:ext cx="1015183" cy="1546512"/>
          </a:xfrm>
          <a:prstGeom prst="rect">
            <a:avLst/>
          </a:prstGeom>
          <a:solidFill>
            <a:srgbClr val="FF0000">
              <a:alpha val="11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20" name="Ορθογώνιο 19">
            <a:extLst>
              <a:ext uri="{FF2B5EF4-FFF2-40B4-BE49-F238E27FC236}">
                <a16:creationId xmlns:a16="http://schemas.microsoft.com/office/drawing/2014/main" id="{35EE6A4B-9D1A-5C56-C909-5A544206C9BA}"/>
              </a:ext>
            </a:extLst>
          </p:cNvPr>
          <p:cNvSpPr/>
          <p:nvPr/>
        </p:nvSpPr>
        <p:spPr>
          <a:xfrm>
            <a:off x="11821180" y="981224"/>
            <a:ext cx="245401" cy="191236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Ορθογώνιο 20">
            <a:extLst>
              <a:ext uri="{FF2B5EF4-FFF2-40B4-BE49-F238E27FC236}">
                <a16:creationId xmlns:a16="http://schemas.microsoft.com/office/drawing/2014/main" id="{18130EE9-3258-973D-5B92-47133FF47495}"/>
              </a:ext>
            </a:extLst>
          </p:cNvPr>
          <p:cNvSpPr/>
          <p:nvPr/>
        </p:nvSpPr>
        <p:spPr>
          <a:xfrm>
            <a:off x="11824754" y="3009206"/>
            <a:ext cx="253312" cy="33365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6855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DF884-0A57-FECF-147F-582866236F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BD2CC21-1EC0-E5B3-3666-9A9785BE5399}"/>
              </a:ext>
            </a:extLst>
          </p:cNvPr>
          <p:cNvSpPr txBox="1"/>
          <p:nvPr/>
        </p:nvSpPr>
        <p:spPr>
          <a:xfrm>
            <a:off x="0" y="484979"/>
            <a:ext cx="371971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3200" dirty="0"/>
              <a:t>Επιστημονικά Υποστηριζόμενη </a:t>
            </a:r>
            <a:r>
              <a:rPr lang="el-GR" sz="3200" b="1" dirty="0"/>
              <a:t>Φυτοπροστασία</a:t>
            </a:r>
            <a:endParaRPr lang="el-GR" sz="3200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D62615C7-D8D7-01FB-2261-81E605912F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28" y="2244777"/>
            <a:ext cx="3965792" cy="2700762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60CDC01D-1E56-BFFF-63C7-84ADDA3A57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0238" y="2244777"/>
            <a:ext cx="2650110" cy="265011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3C47A77-1DBB-6FA8-7538-74DF6EDEDFAD}"/>
              </a:ext>
            </a:extLst>
          </p:cNvPr>
          <p:cNvSpPr txBox="1"/>
          <p:nvPr/>
        </p:nvSpPr>
        <p:spPr>
          <a:xfrm>
            <a:off x="991435" y="5548111"/>
            <a:ext cx="17155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000" b="1" dirty="0"/>
              <a:t>Επιστημονικά </a:t>
            </a:r>
          </a:p>
          <a:p>
            <a:pPr algn="ctr"/>
            <a:r>
              <a:rPr lang="el-GR" sz="2000" b="1" dirty="0"/>
              <a:t>δεδομένα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C7F816-F85E-23B0-06FF-7A1788E2279C}"/>
              </a:ext>
            </a:extLst>
          </p:cNvPr>
          <p:cNvSpPr txBox="1"/>
          <p:nvPr/>
        </p:nvSpPr>
        <p:spPr>
          <a:xfrm>
            <a:off x="5008553" y="5569722"/>
            <a:ext cx="13665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000" b="1" dirty="0"/>
              <a:t>Γεωργικός</a:t>
            </a:r>
          </a:p>
          <a:p>
            <a:pPr algn="ctr"/>
            <a:r>
              <a:rPr lang="el-GR" sz="2000" b="1" dirty="0"/>
              <a:t>Σύμβουλος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626E591-9EC4-152D-4AFB-13837AB82F5B}"/>
              </a:ext>
            </a:extLst>
          </p:cNvPr>
          <p:cNvSpPr txBox="1"/>
          <p:nvPr/>
        </p:nvSpPr>
        <p:spPr>
          <a:xfrm>
            <a:off x="7231026" y="5708221"/>
            <a:ext cx="15084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000" b="1" dirty="0"/>
              <a:t>Παραγωγός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786BDB9-8C12-1917-68AC-32D2B8DF681A}"/>
              </a:ext>
            </a:extLst>
          </p:cNvPr>
          <p:cNvSpPr txBox="1"/>
          <p:nvPr/>
        </p:nvSpPr>
        <p:spPr>
          <a:xfrm>
            <a:off x="9402370" y="5686612"/>
            <a:ext cx="13756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000" b="1" dirty="0"/>
              <a:t>Εφαρμογή </a:t>
            </a:r>
          </a:p>
        </p:txBody>
      </p:sp>
      <p:sp>
        <p:nvSpPr>
          <p:cNvPr id="18" name="Βέλος: Δεξιό 17">
            <a:extLst>
              <a:ext uri="{FF2B5EF4-FFF2-40B4-BE49-F238E27FC236}">
                <a16:creationId xmlns:a16="http://schemas.microsoft.com/office/drawing/2014/main" id="{E11637FD-81F4-29C0-F37D-DF372FD3E8AD}"/>
              </a:ext>
            </a:extLst>
          </p:cNvPr>
          <p:cNvSpPr/>
          <p:nvPr/>
        </p:nvSpPr>
        <p:spPr>
          <a:xfrm>
            <a:off x="1069694" y="5965365"/>
            <a:ext cx="9647524" cy="931226"/>
          </a:xfrm>
          <a:prstGeom prst="rightArrow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7410" name="Picture 2" descr="Αγροτικός Συνεταιρισμός Ψαρής">
            <a:extLst>
              <a:ext uri="{FF2B5EF4-FFF2-40B4-BE49-F238E27FC236}">
                <a16:creationId xmlns:a16="http://schemas.microsoft.com/office/drawing/2014/main" id="{8384C8E2-3EBD-4EC0-7B51-CEA87871E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442" y="345553"/>
            <a:ext cx="2438382" cy="1133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Ομάδα Παραγωγών Άρβης- Αγροτικός συνεταιρισμός-Βιαννός">
            <a:extLst>
              <a:ext uri="{FF2B5EF4-FFF2-40B4-BE49-F238E27FC236}">
                <a16:creationId xmlns:a16="http://schemas.microsoft.com/office/drawing/2014/main" id="{3DFA2544-7F5C-4061-2094-7DEB2B3F6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1401" y="2899144"/>
            <a:ext cx="2440963" cy="125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Agricultural Cooperative Notos Fresh Producer Ierápetra Greece | Libertyprim">
            <a:extLst>
              <a:ext uri="{FF2B5EF4-FFF2-40B4-BE49-F238E27FC236}">
                <a16:creationId xmlns:a16="http://schemas.microsoft.com/office/drawing/2014/main" id="{5CC915D7-3413-2299-31FF-C682C923F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8853" y="1698284"/>
            <a:ext cx="2506061" cy="1074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Μέλη Επιχειρησιακής Ομάδας – BIO Προσαρμογή">
            <a:extLst>
              <a:ext uri="{FF2B5EF4-FFF2-40B4-BE49-F238E27FC236}">
                <a16:creationId xmlns:a16="http://schemas.microsoft.com/office/drawing/2014/main" id="{4919455D-727C-C604-7C29-29F128E09D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632" y="4408065"/>
            <a:ext cx="2973366" cy="127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Ελληνικό Μεσογειακό Πανεπιστήμιο - Hellenic Mediterranean University |  Heraklion">
            <a:extLst>
              <a:ext uri="{FF2B5EF4-FFF2-40B4-BE49-F238E27FC236}">
                <a16:creationId xmlns:a16="http://schemas.microsoft.com/office/drawing/2014/main" id="{07734998-205A-A5EB-708E-DD95982F4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135" y="542214"/>
            <a:ext cx="1264170" cy="126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8" name="Picture 10" descr="Novacert Ε.Π.Ε.">
            <a:extLst>
              <a:ext uri="{FF2B5EF4-FFF2-40B4-BE49-F238E27FC236}">
                <a16:creationId xmlns:a16="http://schemas.microsoft.com/office/drawing/2014/main" id="{13F31FEE-F80C-1C5A-0FB0-15DFB42B9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100" y="220104"/>
            <a:ext cx="1953718" cy="976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0" name="Picture 12">
            <a:extLst>
              <a:ext uri="{FF2B5EF4-FFF2-40B4-BE49-F238E27FC236}">
                <a16:creationId xmlns:a16="http://schemas.microsoft.com/office/drawing/2014/main" id="{61E11058-140A-E6AC-690C-6AD5F569C0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082" y="1122930"/>
            <a:ext cx="1953718" cy="547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00257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DB6F0E-9EA0-73E9-26CE-F142C0960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E0833D2-23A2-0956-22AC-F6C6AF70B313}"/>
              </a:ext>
            </a:extLst>
          </p:cNvPr>
          <p:cNvSpPr txBox="1"/>
          <p:nvPr/>
        </p:nvSpPr>
        <p:spPr>
          <a:xfrm>
            <a:off x="0" y="484979"/>
            <a:ext cx="371971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3200" dirty="0"/>
              <a:t>Επιστημονικά Υποστηριζόμενη </a:t>
            </a:r>
            <a:r>
              <a:rPr lang="el-GR" sz="3200" b="1" dirty="0"/>
              <a:t>Φυτοπροστασία</a:t>
            </a:r>
            <a:endParaRPr lang="el-GR" sz="3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89FEEAE-894E-698A-1EA7-D80C4E7EF72E}"/>
              </a:ext>
            </a:extLst>
          </p:cNvPr>
          <p:cNvSpPr txBox="1"/>
          <p:nvPr/>
        </p:nvSpPr>
        <p:spPr>
          <a:xfrm>
            <a:off x="991435" y="5548111"/>
            <a:ext cx="17155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000" b="1" dirty="0"/>
              <a:t>Επιστημονικά </a:t>
            </a:r>
          </a:p>
          <a:p>
            <a:pPr algn="ctr"/>
            <a:r>
              <a:rPr lang="el-GR" sz="2000" b="1" dirty="0"/>
              <a:t>δεδομένα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EB7628-BB91-A7D6-5CE6-BB9D9FE3DE35}"/>
              </a:ext>
            </a:extLst>
          </p:cNvPr>
          <p:cNvSpPr txBox="1"/>
          <p:nvPr/>
        </p:nvSpPr>
        <p:spPr>
          <a:xfrm>
            <a:off x="5008553" y="5569722"/>
            <a:ext cx="13665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000" b="1" dirty="0"/>
              <a:t>Γεωργικός</a:t>
            </a:r>
          </a:p>
          <a:p>
            <a:pPr algn="ctr"/>
            <a:r>
              <a:rPr lang="el-GR" sz="2000" b="1" dirty="0"/>
              <a:t>Σύμβουλος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4790FD8-1857-B96E-9F88-77F817A8DD9C}"/>
              </a:ext>
            </a:extLst>
          </p:cNvPr>
          <p:cNvSpPr txBox="1"/>
          <p:nvPr/>
        </p:nvSpPr>
        <p:spPr>
          <a:xfrm>
            <a:off x="7231026" y="5708221"/>
            <a:ext cx="15084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000" b="1" dirty="0"/>
              <a:t>Παραγωγός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3E97971-F761-1B45-6249-4F265D26F739}"/>
              </a:ext>
            </a:extLst>
          </p:cNvPr>
          <p:cNvSpPr txBox="1"/>
          <p:nvPr/>
        </p:nvSpPr>
        <p:spPr>
          <a:xfrm>
            <a:off x="9402370" y="5686612"/>
            <a:ext cx="13756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000" b="1" dirty="0"/>
              <a:t>Εφαρμογή </a:t>
            </a:r>
          </a:p>
        </p:txBody>
      </p:sp>
      <p:sp>
        <p:nvSpPr>
          <p:cNvPr id="18" name="Βέλος: Δεξιό 17">
            <a:extLst>
              <a:ext uri="{FF2B5EF4-FFF2-40B4-BE49-F238E27FC236}">
                <a16:creationId xmlns:a16="http://schemas.microsoft.com/office/drawing/2014/main" id="{B6320879-250E-E73A-D9D4-5339F796F0EF}"/>
              </a:ext>
            </a:extLst>
          </p:cNvPr>
          <p:cNvSpPr/>
          <p:nvPr/>
        </p:nvSpPr>
        <p:spPr>
          <a:xfrm>
            <a:off x="1069694" y="5965365"/>
            <a:ext cx="9647524" cy="931226"/>
          </a:xfrm>
          <a:prstGeom prst="rightArrow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7410" name="Picture 2" descr="Αγροτικός Συνεταιρισμός Ψαρής">
            <a:extLst>
              <a:ext uri="{FF2B5EF4-FFF2-40B4-BE49-F238E27FC236}">
                <a16:creationId xmlns:a16="http://schemas.microsoft.com/office/drawing/2014/main" id="{58D6F147-3570-ED77-4A13-6D986024D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442" y="345553"/>
            <a:ext cx="2438382" cy="1133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Ομάδα Παραγωγών Άρβης- Αγροτικός συνεταιρισμός-Βιαννός">
            <a:extLst>
              <a:ext uri="{FF2B5EF4-FFF2-40B4-BE49-F238E27FC236}">
                <a16:creationId xmlns:a16="http://schemas.microsoft.com/office/drawing/2014/main" id="{62FC0B7B-AD28-1BCC-5C18-75AFB707AF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1401" y="2899144"/>
            <a:ext cx="2440963" cy="125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Agricultural Cooperative Notos Fresh Producer Ierápetra Greece | Libertyprim">
            <a:extLst>
              <a:ext uri="{FF2B5EF4-FFF2-40B4-BE49-F238E27FC236}">
                <a16:creationId xmlns:a16="http://schemas.microsoft.com/office/drawing/2014/main" id="{06C98B53-84D1-3C39-85B3-7626E9890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8853" y="1698284"/>
            <a:ext cx="2506061" cy="1074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Μέλη Επιχειρησιακής Ομάδας – BIO Προσαρμογή">
            <a:extLst>
              <a:ext uri="{FF2B5EF4-FFF2-40B4-BE49-F238E27FC236}">
                <a16:creationId xmlns:a16="http://schemas.microsoft.com/office/drawing/2014/main" id="{44C45833-FC5C-90CD-7E53-C006B36367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632" y="4408065"/>
            <a:ext cx="2973366" cy="127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Ελληνικό Μεσογειακό Πανεπιστήμιο - Hellenic Mediterranean University |  Heraklion">
            <a:extLst>
              <a:ext uri="{FF2B5EF4-FFF2-40B4-BE49-F238E27FC236}">
                <a16:creationId xmlns:a16="http://schemas.microsoft.com/office/drawing/2014/main" id="{D8B80EB6-3907-D85F-DDC4-B0526E0D6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047" y="419672"/>
            <a:ext cx="891984" cy="891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8" name="Picture 10" descr="Novacert Ε.Π.Ε.">
            <a:extLst>
              <a:ext uri="{FF2B5EF4-FFF2-40B4-BE49-F238E27FC236}">
                <a16:creationId xmlns:a16="http://schemas.microsoft.com/office/drawing/2014/main" id="{C699D44D-C6A9-29EC-F23E-B45C8BA0FA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100" y="220104"/>
            <a:ext cx="1953718" cy="976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0" name="Picture 12">
            <a:extLst>
              <a:ext uri="{FF2B5EF4-FFF2-40B4-BE49-F238E27FC236}">
                <a16:creationId xmlns:a16="http://schemas.microsoft.com/office/drawing/2014/main" id="{476DEF5A-EC9D-9ADF-9F90-2C6F771407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082" y="1122930"/>
            <a:ext cx="1953718" cy="547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BBC7F968-79F6-3512-F439-9086A70ADA7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49133" y="2471893"/>
            <a:ext cx="5081893" cy="2982332"/>
          </a:xfrm>
          <a:prstGeom prst="rect">
            <a:avLst/>
          </a:prstGeom>
        </p:spPr>
      </p:pic>
      <p:sp>
        <p:nvSpPr>
          <p:cNvPr id="7" name="Βέλος: Αριστερό-δεξιό 6">
            <a:extLst>
              <a:ext uri="{FF2B5EF4-FFF2-40B4-BE49-F238E27FC236}">
                <a16:creationId xmlns:a16="http://schemas.microsoft.com/office/drawing/2014/main" id="{4DC0B074-DF51-845A-B1EE-09E8ECD4FD55}"/>
              </a:ext>
            </a:extLst>
          </p:cNvPr>
          <p:cNvSpPr/>
          <p:nvPr/>
        </p:nvSpPr>
        <p:spPr>
          <a:xfrm>
            <a:off x="4996835" y="2944901"/>
            <a:ext cx="1493905" cy="726005"/>
          </a:xfrm>
          <a:prstGeom prst="leftRightArrow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F64DDDA-952D-0E8B-1804-7D2F2511327A}"/>
              </a:ext>
            </a:extLst>
          </p:cNvPr>
          <p:cNvSpPr txBox="1"/>
          <p:nvPr/>
        </p:nvSpPr>
        <p:spPr>
          <a:xfrm>
            <a:off x="5183733" y="3107848"/>
            <a:ext cx="9925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3</a:t>
            </a:r>
            <a:r>
              <a:rPr lang="el-GR" sz="2000" b="1" dirty="0">
                <a:solidFill>
                  <a:schemeClr val="bg1"/>
                </a:solidFill>
              </a:rPr>
              <a:t> μήνες</a:t>
            </a:r>
          </a:p>
        </p:txBody>
      </p:sp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9189C8CC-1F54-E1CF-E533-AAB9FD8E70B7}"/>
              </a:ext>
            </a:extLst>
          </p:cNvPr>
          <p:cNvSpPr/>
          <p:nvPr/>
        </p:nvSpPr>
        <p:spPr>
          <a:xfrm>
            <a:off x="5478728" y="2559969"/>
            <a:ext cx="829455" cy="1948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Ορθογώνιο 9">
            <a:extLst>
              <a:ext uri="{FF2B5EF4-FFF2-40B4-BE49-F238E27FC236}">
                <a16:creationId xmlns:a16="http://schemas.microsoft.com/office/drawing/2014/main" id="{A2BB7170-9435-6964-69B2-9094EAFAA27E}"/>
              </a:ext>
            </a:extLst>
          </p:cNvPr>
          <p:cNvSpPr/>
          <p:nvPr/>
        </p:nvSpPr>
        <p:spPr>
          <a:xfrm>
            <a:off x="2209093" y="2652691"/>
            <a:ext cx="1043772" cy="1948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1" name="Ορθογώνιο 10">
            <a:extLst>
              <a:ext uri="{FF2B5EF4-FFF2-40B4-BE49-F238E27FC236}">
                <a16:creationId xmlns:a16="http://schemas.microsoft.com/office/drawing/2014/main" id="{EA931254-F7D1-9323-61DD-FBD58E4925EF}"/>
              </a:ext>
            </a:extLst>
          </p:cNvPr>
          <p:cNvSpPr/>
          <p:nvPr/>
        </p:nvSpPr>
        <p:spPr>
          <a:xfrm>
            <a:off x="4769005" y="5192999"/>
            <a:ext cx="829455" cy="1948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Βέλος: Κάτω 1">
            <a:extLst>
              <a:ext uri="{FF2B5EF4-FFF2-40B4-BE49-F238E27FC236}">
                <a16:creationId xmlns:a16="http://schemas.microsoft.com/office/drawing/2014/main" id="{7CFED123-1033-0030-CF54-C82A8304F642}"/>
              </a:ext>
            </a:extLst>
          </p:cNvPr>
          <p:cNvSpPr/>
          <p:nvPr/>
        </p:nvSpPr>
        <p:spPr>
          <a:xfrm>
            <a:off x="4612378" y="2252225"/>
            <a:ext cx="384458" cy="1578483"/>
          </a:xfrm>
          <a:prstGeom prst="downArrow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8C732F-18A8-CC51-46BA-CA74835CBA02}"/>
              </a:ext>
            </a:extLst>
          </p:cNvPr>
          <p:cNvSpPr txBox="1"/>
          <p:nvPr/>
        </p:nvSpPr>
        <p:spPr>
          <a:xfrm>
            <a:off x="4076780" y="1611520"/>
            <a:ext cx="1585050" cy="646331"/>
          </a:xfrm>
          <a:prstGeom prst="rect">
            <a:avLst/>
          </a:prstGeom>
          <a:solidFill>
            <a:schemeClr val="accent6">
              <a:lumMod val="60000"/>
              <a:lumOff val="40000"/>
              <a:alpha val="87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l-GR" b="1" dirty="0"/>
              <a:t>Παρέμβαση</a:t>
            </a:r>
            <a:r>
              <a:rPr lang="el-GR" dirty="0"/>
              <a:t> </a:t>
            </a:r>
          </a:p>
          <a:p>
            <a:pPr algn="ctr"/>
            <a:r>
              <a:rPr lang="el-GR" dirty="0"/>
              <a:t>από σύμβουλο</a:t>
            </a:r>
          </a:p>
        </p:txBody>
      </p:sp>
    </p:spTree>
    <p:extLst>
      <p:ext uri="{BB962C8B-B14F-4D97-AF65-F5344CB8AC3E}">
        <p14:creationId xmlns:p14="http://schemas.microsoft.com/office/powerpoint/2010/main" val="21533294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4699C1-BC24-030D-FAF6-76CFDA725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42C911C-6FFE-9CF3-7540-0086D95A7520}"/>
              </a:ext>
            </a:extLst>
          </p:cNvPr>
          <p:cNvSpPr txBox="1"/>
          <p:nvPr/>
        </p:nvSpPr>
        <p:spPr>
          <a:xfrm>
            <a:off x="0" y="484979"/>
            <a:ext cx="371971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3200" dirty="0"/>
              <a:t>Επιστημονικά Υποστηριζόμενη </a:t>
            </a:r>
            <a:r>
              <a:rPr lang="el-GR" sz="3200" b="1" dirty="0"/>
              <a:t>Φυτοπροστασία</a:t>
            </a:r>
            <a:endParaRPr lang="el-GR" sz="3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63AA012-3671-D2C7-5A8F-BD11A68500F5}"/>
              </a:ext>
            </a:extLst>
          </p:cNvPr>
          <p:cNvSpPr txBox="1"/>
          <p:nvPr/>
        </p:nvSpPr>
        <p:spPr>
          <a:xfrm>
            <a:off x="991435" y="5548111"/>
            <a:ext cx="17155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000" b="1" dirty="0"/>
              <a:t>Επιστημονικά </a:t>
            </a:r>
          </a:p>
          <a:p>
            <a:pPr algn="ctr"/>
            <a:r>
              <a:rPr lang="el-GR" sz="2000" b="1" dirty="0"/>
              <a:t>δεδομένα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1C5791F-A5E6-31F6-BABF-BFD10E47CAE8}"/>
              </a:ext>
            </a:extLst>
          </p:cNvPr>
          <p:cNvSpPr txBox="1"/>
          <p:nvPr/>
        </p:nvSpPr>
        <p:spPr>
          <a:xfrm>
            <a:off x="5008553" y="5569722"/>
            <a:ext cx="13665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000" b="1" dirty="0"/>
              <a:t>Γεωργικός</a:t>
            </a:r>
          </a:p>
          <a:p>
            <a:pPr algn="ctr"/>
            <a:r>
              <a:rPr lang="el-GR" sz="2000" b="1" dirty="0"/>
              <a:t>Σύμβουλος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9D1410F-D3DF-4FF0-F056-97A0A82E658B}"/>
              </a:ext>
            </a:extLst>
          </p:cNvPr>
          <p:cNvSpPr txBox="1"/>
          <p:nvPr/>
        </p:nvSpPr>
        <p:spPr>
          <a:xfrm>
            <a:off x="7231026" y="5708221"/>
            <a:ext cx="15084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000" b="1" dirty="0"/>
              <a:t>Παραγωγός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F035F8B-B853-9D92-85D2-76755A285328}"/>
              </a:ext>
            </a:extLst>
          </p:cNvPr>
          <p:cNvSpPr txBox="1"/>
          <p:nvPr/>
        </p:nvSpPr>
        <p:spPr>
          <a:xfrm>
            <a:off x="9402370" y="5686612"/>
            <a:ext cx="13756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000" b="1" dirty="0"/>
              <a:t>Εφαρμογή </a:t>
            </a:r>
          </a:p>
        </p:txBody>
      </p:sp>
      <p:sp>
        <p:nvSpPr>
          <p:cNvPr id="18" name="Βέλος: Δεξιό 17">
            <a:extLst>
              <a:ext uri="{FF2B5EF4-FFF2-40B4-BE49-F238E27FC236}">
                <a16:creationId xmlns:a16="http://schemas.microsoft.com/office/drawing/2014/main" id="{06ABDEAA-C3F5-E65C-82EB-5175584E2CAF}"/>
              </a:ext>
            </a:extLst>
          </p:cNvPr>
          <p:cNvSpPr/>
          <p:nvPr/>
        </p:nvSpPr>
        <p:spPr>
          <a:xfrm>
            <a:off x="1069694" y="5965365"/>
            <a:ext cx="9647524" cy="931226"/>
          </a:xfrm>
          <a:prstGeom prst="rightArrow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7410" name="Picture 2" descr="Αγροτικός Συνεταιρισμός Ψαρής">
            <a:extLst>
              <a:ext uri="{FF2B5EF4-FFF2-40B4-BE49-F238E27FC236}">
                <a16:creationId xmlns:a16="http://schemas.microsoft.com/office/drawing/2014/main" id="{A7BA5F95-C2C4-31C8-1340-7813891D0A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442" y="345553"/>
            <a:ext cx="2438382" cy="1133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Ομάδα Παραγωγών Άρβης- Αγροτικός συνεταιρισμός-Βιαννός">
            <a:extLst>
              <a:ext uri="{FF2B5EF4-FFF2-40B4-BE49-F238E27FC236}">
                <a16:creationId xmlns:a16="http://schemas.microsoft.com/office/drawing/2014/main" id="{55D4AB1B-CC81-B3DE-0A72-2059C94F0B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1401" y="2899144"/>
            <a:ext cx="2440963" cy="1251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Agricultural Cooperative Notos Fresh Producer Ierápetra Greece | Libertyprim">
            <a:extLst>
              <a:ext uri="{FF2B5EF4-FFF2-40B4-BE49-F238E27FC236}">
                <a16:creationId xmlns:a16="http://schemas.microsoft.com/office/drawing/2014/main" id="{E4657393-80B4-D4AA-2C5C-491921AF47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8853" y="1698284"/>
            <a:ext cx="2506061" cy="1074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Μέλη Επιχειρησιακής Ομάδας – BIO Προσαρμογή">
            <a:extLst>
              <a:ext uri="{FF2B5EF4-FFF2-40B4-BE49-F238E27FC236}">
                <a16:creationId xmlns:a16="http://schemas.microsoft.com/office/drawing/2014/main" id="{80663894-36E7-DE63-FD30-8D7186B7A6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632" y="4408065"/>
            <a:ext cx="2973366" cy="1278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Ελληνικό Μεσογειακό Πανεπιστήμιο - Hellenic Mediterranean University |  Heraklion">
            <a:extLst>
              <a:ext uri="{FF2B5EF4-FFF2-40B4-BE49-F238E27FC236}">
                <a16:creationId xmlns:a16="http://schemas.microsoft.com/office/drawing/2014/main" id="{27CC7625-F8D4-E847-0561-7ABD4CCB03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5135" y="542214"/>
            <a:ext cx="1264170" cy="1264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8" name="Picture 10" descr="Novacert Ε.Π.Ε.">
            <a:extLst>
              <a:ext uri="{FF2B5EF4-FFF2-40B4-BE49-F238E27FC236}">
                <a16:creationId xmlns:a16="http://schemas.microsoft.com/office/drawing/2014/main" id="{CC4E44B0-2841-7810-D3AD-EC5D688CDF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8100" y="220104"/>
            <a:ext cx="1953718" cy="976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20" name="Picture 12">
            <a:extLst>
              <a:ext uri="{FF2B5EF4-FFF2-40B4-BE49-F238E27FC236}">
                <a16:creationId xmlns:a16="http://schemas.microsoft.com/office/drawing/2014/main" id="{1A9ADB0D-9751-DFF4-958D-FFA46B192B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082" y="1122930"/>
            <a:ext cx="1953718" cy="547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846F8F02-CA20-BBF0-42EB-46CEBAEC2F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59859" y="2263065"/>
            <a:ext cx="5319017" cy="3122607"/>
          </a:xfrm>
          <a:prstGeom prst="rect">
            <a:avLst/>
          </a:prstGeom>
        </p:spPr>
      </p:pic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6CE3B053-6DC7-CC42-FBC0-40CAE7E4BB17}"/>
              </a:ext>
            </a:extLst>
          </p:cNvPr>
          <p:cNvSpPr/>
          <p:nvPr/>
        </p:nvSpPr>
        <p:spPr>
          <a:xfrm>
            <a:off x="5406453" y="2368445"/>
            <a:ext cx="829455" cy="1948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8" name="Οβάλ 7">
            <a:extLst>
              <a:ext uri="{FF2B5EF4-FFF2-40B4-BE49-F238E27FC236}">
                <a16:creationId xmlns:a16="http://schemas.microsoft.com/office/drawing/2014/main" id="{E0755EFD-ED64-C147-E269-73F3D9707359}"/>
              </a:ext>
            </a:extLst>
          </p:cNvPr>
          <p:cNvSpPr/>
          <p:nvPr/>
        </p:nvSpPr>
        <p:spPr>
          <a:xfrm>
            <a:off x="5575852" y="2971800"/>
            <a:ext cx="829455" cy="1659835"/>
          </a:xfrm>
          <a:prstGeom prst="ellipse">
            <a:avLst/>
          </a:prstGeom>
          <a:solidFill>
            <a:srgbClr val="FF0000">
              <a:alpha val="11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68FF0C-2ADE-DD0D-5C1C-0B3F5E43A1B1}"/>
              </a:ext>
            </a:extLst>
          </p:cNvPr>
          <p:cNvSpPr txBox="1"/>
          <p:nvPr/>
        </p:nvSpPr>
        <p:spPr>
          <a:xfrm>
            <a:off x="5278051" y="2603084"/>
            <a:ext cx="1635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rgbClr val="FF0000"/>
                </a:solidFill>
              </a:rPr>
              <a:t>Αυτοματισμός?</a:t>
            </a:r>
          </a:p>
        </p:txBody>
      </p:sp>
    </p:spTree>
    <p:extLst>
      <p:ext uri="{BB962C8B-B14F-4D97-AF65-F5344CB8AC3E}">
        <p14:creationId xmlns:p14="http://schemas.microsoft.com/office/powerpoint/2010/main" val="3528800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05FCEB-61A7-EE3B-8FEC-F164EE6C58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Ελληνικό Μεσογειακό Πανεπιστήμιο - Hellenic Mediterranean University |  Heraklion">
            <a:extLst>
              <a:ext uri="{FF2B5EF4-FFF2-40B4-BE49-F238E27FC236}">
                <a16:creationId xmlns:a16="http://schemas.microsoft.com/office/drawing/2014/main" id="{3CE1C484-B1C8-97F7-5D39-59C98CDCAB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13" y="5875871"/>
            <a:ext cx="755248" cy="75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BB4565-8FAD-5F6C-C430-CD2DC522F4E9}"/>
              </a:ext>
            </a:extLst>
          </p:cNvPr>
          <p:cNvSpPr txBox="1"/>
          <p:nvPr/>
        </p:nvSpPr>
        <p:spPr>
          <a:xfrm>
            <a:off x="587375" y="320700"/>
            <a:ext cx="8531691" cy="1157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</a:t>
            </a:r>
            <a:r>
              <a:rPr lang="el-GR" sz="2800" b="1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ρόλος των Πανεπιστήμιων </a:t>
            </a:r>
            <a:endParaRPr lang="en-US" sz="2800" b="1" kern="100" dirty="0">
              <a:solidFill>
                <a:srgbClr val="0070C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l-GR" sz="2800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για ένα αποτελεσματικό 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AKIS</a:t>
            </a:r>
            <a:endParaRPr lang="el-GR" sz="2400" kern="100" dirty="0">
              <a:solidFill>
                <a:srgbClr val="0070C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What is SCIA - AKIS? | AKIS">
            <a:extLst>
              <a:ext uri="{FF2B5EF4-FFF2-40B4-BE49-F238E27FC236}">
                <a16:creationId xmlns:a16="http://schemas.microsoft.com/office/drawing/2014/main" id="{D0E9F30E-8695-5D61-A3E4-F20C88501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581" y="5802419"/>
            <a:ext cx="755248" cy="98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U CAP Network logo">
            <a:extLst>
              <a:ext uri="{FF2B5EF4-FFF2-40B4-BE49-F238E27FC236}">
                <a16:creationId xmlns:a16="http://schemas.microsoft.com/office/drawing/2014/main" id="{178E6533-44EC-EC21-6F65-73779F11A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564" y="6047289"/>
            <a:ext cx="1252758" cy="49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2C708CA-0BB5-B0E8-F487-93268950D758}"/>
              </a:ext>
            </a:extLst>
          </p:cNvPr>
          <p:cNvSpPr txBox="1"/>
          <p:nvPr/>
        </p:nvSpPr>
        <p:spPr>
          <a:xfrm>
            <a:off x="693253" y="1859339"/>
            <a:ext cx="887812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8" indent="-179388">
              <a:buNone/>
            </a:pPr>
            <a:r>
              <a:rPr lang="el-GR" dirty="0"/>
              <a:t>• </a:t>
            </a:r>
            <a:r>
              <a:rPr lang="el-GR" b="1" dirty="0"/>
              <a:t>Παραγωγή γνώσης</a:t>
            </a:r>
            <a:br>
              <a:rPr lang="el-GR" dirty="0"/>
            </a:br>
            <a:r>
              <a:rPr lang="el-GR" dirty="0"/>
              <a:t>Έρευνα σε γεωργία, φυτοπροστασία, τεχνολογίες παραγωγής και βιώσιμα συστήματα</a:t>
            </a:r>
            <a:endParaRPr lang="en-US" dirty="0"/>
          </a:p>
          <a:p>
            <a:pPr marL="179388" indent="-179388">
              <a:buNone/>
            </a:pPr>
            <a:endParaRPr lang="en-US" dirty="0"/>
          </a:p>
          <a:p>
            <a:pPr marL="179388" indent="-179388"/>
            <a:r>
              <a:rPr lang="el-GR" dirty="0"/>
              <a:t>• </a:t>
            </a:r>
            <a:r>
              <a:rPr lang="el-GR" b="1" dirty="0"/>
              <a:t>Συμμετοχή σε δίκτυα καινοτομίας</a:t>
            </a:r>
            <a:br>
              <a:rPr lang="el-GR" dirty="0"/>
            </a:br>
            <a:r>
              <a:rPr lang="el-GR" dirty="0" err="1"/>
              <a:t>Operational</a:t>
            </a:r>
            <a:r>
              <a:rPr lang="el-GR" dirty="0"/>
              <a:t> </a:t>
            </a:r>
            <a:r>
              <a:rPr lang="el-GR" dirty="0" err="1"/>
              <a:t>Groups</a:t>
            </a:r>
            <a:r>
              <a:rPr lang="el-GR" dirty="0"/>
              <a:t>, έργα EIP-AGRI, συνεργασία με επιχειρήσεις και δημόσιους φορείς</a:t>
            </a:r>
          </a:p>
          <a:p>
            <a:pPr>
              <a:buNone/>
            </a:pPr>
            <a:endParaRPr lang="el-GR" dirty="0"/>
          </a:p>
          <a:p>
            <a:pPr marL="179388" indent="-179388">
              <a:buNone/>
            </a:pPr>
            <a:r>
              <a:rPr lang="el-GR" dirty="0"/>
              <a:t>• </a:t>
            </a:r>
            <a:r>
              <a:rPr lang="el-GR" b="1" dirty="0"/>
              <a:t>Μεταφορά τεχνογνωσίας</a:t>
            </a:r>
            <a:br>
              <a:rPr lang="el-GR" dirty="0"/>
            </a:br>
            <a:r>
              <a:rPr lang="el-GR" dirty="0"/>
              <a:t>Σεμινάρια, επιδείξεις, συνεργασία με συμβούλους και παραγωγούς</a:t>
            </a:r>
          </a:p>
          <a:p>
            <a:pPr marL="179388" indent="-179388">
              <a:buNone/>
            </a:pPr>
            <a:endParaRPr lang="el-GR" dirty="0"/>
          </a:p>
          <a:p>
            <a:pPr marL="179388" indent="-179388">
              <a:buNone/>
            </a:pPr>
            <a:r>
              <a:rPr lang="el-GR" dirty="0"/>
              <a:t>• </a:t>
            </a:r>
            <a:r>
              <a:rPr lang="el-GR" b="1" dirty="0"/>
              <a:t>Εκπαίδευση ανθρώπινου δυναμικού</a:t>
            </a:r>
            <a:br>
              <a:rPr lang="el-GR" dirty="0"/>
            </a:br>
            <a:r>
              <a:rPr lang="el-GR" dirty="0"/>
              <a:t>Κατάρτιση γεωπόνων, γεωργικών συμβούλων και ερευνητών</a:t>
            </a:r>
            <a:endParaRPr lang="en-US" dirty="0"/>
          </a:p>
          <a:p>
            <a:pPr>
              <a:buNone/>
            </a:pPr>
            <a:endParaRPr lang="el-GR" dirty="0"/>
          </a:p>
          <a:p>
            <a:pPr marL="179388" indent="-179388">
              <a:buNone/>
            </a:pPr>
            <a:endParaRPr lang="en-US" dirty="0"/>
          </a:p>
          <a:p>
            <a:pPr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1489300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2F2031-F22F-8232-2B71-178242D26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E8CBFB22-0592-D342-5760-70C419A5CA42}"/>
              </a:ext>
            </a:extLst>
          </p:cNvPr>
          <p:cNvSpPr/>
          <p:nvPr/>
        </p:nvSpPr>
        <p:spPr>
          <a:xfrm>
            <a:off x="587375" y="4215944"/>
            <a:ext cx="10007738" cy="98510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028" name="Picture 4" descr="Ελληνικό Μεσογειακό Πανεπιστήμιο - Hellenic Mediterranean University |  Heraklion">
            <a:extLst>
              <a:ext uri="{FF2B5EF4-FFF2-40B4-BE49-F238E27FC236}">
                <a16:creationId xmlns:a16="http://schemas.microsoft.com/office/drawing/2014/main" id="{74C9472E-D531-C66E-3076-398310AF7B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13" y="5875871"/>
            <a:ext cx="755248" cy="75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0CA3C05-7559-A9EE-63C9-781B14B1CB92}"/>
              </a:ext>
            </a:extLst>
          </p:cNvPr>
          <p:cNvSpPr txBox="1"/>
          <p:nvPr/>
        </p:nvSpPr>
        <p:spPr>
          <a:xfrm>
            <a:off x="587375" y="320700"/>
            <a:ext cx="8531691" cy="1157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</a:t>
            </a:r>
            <a:r>
              <a:rPr lang="el-GR" sz="2800" b="1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ρόλος των Πανεπιστήμιων </a:t>
            </a:r>
            <a:endParaRPr lang="en-US" sz="2800" b="1" kern="100" dirty="0">
              <a:solidFill>
                <a:srgbClr val="0070C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l-GR" sz="2800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για ένα αποτελεσματικό 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AKIS</a:t>
            </a:r>
            <a:endParaRPr lang="el-GR" sz="2400" kern="100" dirty="0">
              <a:solidFill>
                <a:srgbClr val="0070C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What is SCIA - AKIS? | AKIS">
            <a:extLst>
              <a:ext uri="{FF2B5EF4-FFF2-40B4-BE49-F238E27FC236}">
                <a16:creationId xmlns:a16="http://schemas.microsoft.com/office/drawing/2014/main" id="{898A8E27-E77E-68C4-4458-0AD79F128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581" y="5802419"/>
            <a:ext cx="755248" cy="98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U CAP Network logo">
            <a:extLst>
              <a:ext uri="{FF2B5EF4-FFF2-40B4-BE49-F238E27FC236}">
                <a16:creationId xmlns:a16="http://schemas.microsoft.com/office/drawing/2014/main" id="{D4C01A7E-2739-60FA-206F-164061BC32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564" y="6047289"/>
            <a:ext cx="1252758" cy="49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345E504-ECB7-4707-A459-38706C557D1C}"/>
              </a:ext>
            </a:extLst>
          </p:cNvPr>
          <p:cNvSpPr txBox="1"/>
          <p:nvPr/>
        </p:nvSpPr>
        <p:spPr>
          <a:xfrm>
            <a:off x="693253" y="1859339"/>
            <a:ext cx="887812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8" indent="-179388">
              <a:buNone/>
            </a:pPr>
            <a:r>
              <a:rPr lang="el-GR" dirty="0"/>
              <a:t>• </a:t>
            </a:r>
            <a:r>
              <a:rPr lang="el-GR" b="1" dirty="0"/>
              <a:t>Παραγωγή γνώσης</a:t>
            </a:r>
            <a:br>
              <a:rPr lang="el-GR" dirty="0"/>
            </a:br>
            <a:r>
              <a:rPr lang="el-GR" dirty="0"/>
              <a:t>Έρευνα σε γεωργία, φυτοπροστασία, τεχνολογίες παραγωγής και βιώσιμα συστήματα</a:t>
            </a:r>
            <a:endParaRPr lang="en-US" dirty="0"/>
          </a:p>
          <a:p>
            <a:pPr marL="179388" indent="-179388">
              <a:buNone/>
            </a:pPr>
            <a:endParaRPr lang="en-US" dirty="0"/>
          </a:p>
          <a:p>
            <a:pPr marL="179388" indent="-179388"/>
            <a:r>
              <a:rPr lang="el-GR" dirty="0"/>
              <a:t>• </a:t>
            </a:r>
            <a:r>
              <a:rPr lang="el-GR" b="1" dirty="0"/>
              <a:t>Συμμετοχή σε δίκτυα καινοτομίας</a:t>
            </a:r>
            <a:br>
              <a:rPr lang="el-GR" dirty="0"/>
            </a:br>
            <a:r>
              <a:rPr lang="el-GR" dirty="0" err="1"/>
              <a:t>Operational</a:t>
            </a:r>
            <a:r>
              <a:rPr lang="el-GR" dirty="0"/>
              <a:t> </a:t>
            </a:r>
            <a:r>
              <a:rPr lang="el-GR" dirty="0" err="1"/>
              <a:t>Groups</a:t>
            </a:r>
            <a:r>
              <a:rPr lang="el-GR" dirty="0"/>
              <a:t>, έργα EIP-AGRI, συνεργασία με επιχειρήσεις και δημόσιους φορείς</a:t>
            </a:r>
          </a:p>
          <a:p>
            <a:pPr>
              <a:buNone/>
            </a:pPr>
            <a:endParaRPr lang="el-GR" dirty="0"/>
          </a:p>
          <a:p>
            <a:pPr marL="179388" indent="-179388">
              <a:buNone/>
            </a:pPr>
            <a:r>
              <a:rPr lang="el-GR" dirty="0"/>
              <a:t>• </a:t>
            </a:r>
            <a:r>
              <a:rPr lang="el-GR" b="1" dirty="0"/>
              <a:t>Μεταφορά τεχνογνωσίας</a:t>
            </a:r>
            <a:br>
              <a:rPr lang="el-GR" dirty="0"/>
            </a:br>
            <a:r>
              <a:rPr lang="el-GR" dirty="0"/>
              <a:t>Σεμινάρια, επιδείξεις, συνεργασία με συμβούλους και παραγωγούς</a:t>
            </a:r>
          </a:p>
          <a:p>
            <a:pPr marL="179388" indent="-179388">
              <a:buNone/>
            </a:pPr>
            <a:endParaRPr lang="el-GR" dirty="0"/>
          </a:p>
          <a:p>
            <a:pPr marL="179388" indent="-179388">
              <a:buNone/>
            </a:pPr>
            <a:r>
              <a:rPr lang="el-GR" dirty="0"/>
              <a:t>• </a:t>
            </a:r>
            <a:r>
              <a:rPr lang="el-GR" b="1" dirty="0"/>
              <a:t>Εκπαίδευση ανθρώπινου δυναμικού</a:t>
            </a:r>
            <a:br>
              <a:rPr lang="el-GR" dirty="0"/>
            </a:br>
            <a:r>
              <a:rPr lang="el-GR" dirty="0"/>
              <a:t>Κατάρτιση γεωπόνων, γεωργικών συμβούλων και ερευνητών</a:t>
            </a:r>
            <a:endParaRPr lang="en-US" dirty="0"/>
          </a:p>
          <a:p>
            <a:pPr>
              <a:buNone/>
            </a:pPr>
            <a:endParaRPr lang="el-GR" dirty="0"/>
          </a:p>
          <a:p>
            <a:pPr marL="179388" indent="-179388">
              <a:buNone/>
            </a:pPr>
            <a:endParaRPr lang="en-US" dirty="0"/>
          </a:p>
          <a:p>
            <a:pPr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813682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A238C-4911-5990-3924-5FA974F98E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Εικόνα 7">
            <a:extLst>
              <a:ext uri="{FF2B5EF4-FFF2-40B4-BE49-F238E27FC236}">
                <a16:creationId xmlns:a16="http://schemas.microsoft.com/office/drawing/2014/main" id="{4C66D495-2E35-2D32-BFE7-B62E07AAC4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3653" y="1710942"/>
            <a:ext cx="2977373" cy="45981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D6FD63D-595A-ECFD-2740-D796AEC5C977}"/>
              </a:ext>
            </a:extLst>
          </p:cNvPr>
          <p:cNvSpPr txBox="1"/>
          <p:nvPr/>
        </p:nvSpPr>
        <p:spPr>
          <a:xfrm>
            <a:off x="0" y="484979"/>
            <a:ext cx="371971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3200" dirty="0"/>
              <a:t>Επιστημονικά Υποστηριζόμενη </a:t>
            </a:r>
            <a:r>
              <a:rPr lang="el-GR" sz="3200" b="1" dirty="0"/>
              <a:t>Φυτοπροστασία</a:t>
            </a:r>
            <a:endParaRPr lang="el-GR" sz="3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C76B16C-7A86-D1C9-46EE-FDA2E6274CAB}"/>
              </a:ext>
            </a:extLst>
          </p:cNvPr>
          <p:cNvSpPr txBox="1"/>
          <p:nvPr/>
        </p:nvSpPr>
        <p:spPr>
          <a:xfrm>
            <a:off x="991435" y="5548111"/>
            <a:ext cx="171559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000" b="1" dirty="0"/>
              <a:t>Επιστημονικά </a:t>
            </a:r>
          </a:p>
          <a:p>
            <a:pPr algn="ctr"/>
            <a:r>
              <a:rPr lang="el-GR" sz="2000" b="1" dirty="0"/>
              <a:t>δεδομένα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3D772D7-FEAC-260F-AB05-8E0A0B2751B3}"/>
              </a:ext>
            </a:extLst>
          </p:cNvPr>
          <p:cNvSpPr txBox="1"/>
          <p:nvPr/>
        </p:nvSpPr>
        <p:spPr>
          <a:xfrm>
            <a:off x="7301974" y="4987095"/>
            <a:ext cx="13665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000" b="1" dirty="0"/>
              <a:t>Γεωργικός</a:t>
            </a:r>
          </a:p>
          <a:p>
            <a:pPr algn="ctr"/>
            <a:r>
              <a:rPr lang="el-GR" sz="2000" b="1" dirty="0"/>
              <a:t>Σύμβουλος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A2602B-508A-3988-22E7-D35F000489C2}"/>
              </a:ext>
            </a:extLst>
          </p:cNvPr>
          <p:cNvSpPr txBox="1"/>
          <p:nvPr/>
        </p:nvSpPr>
        <p:spPr>
          <a:xfrm>
            <a:off x="7231026" y="5779446"/>
            <a:ext cx="150842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000" b="1" dirty="0"/>
              <a:t>Παραγωγός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D7E3745-8F1E-320E-150D-D2CA4D272405}"/>
              </a:ext>
            </a:extLst>
          </p:cNvPr>
          <p:cNvSpPr txBox="1"/>
          <p:nvPr/>
        </p:nvSpPr>
        <p:spPr>
          <a:xfrm>
            <a:off x="9402370" y="5686612"/>
            <a:ext cx="13756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000" b="1" dirty="0"/>
              <a:t>Εφαρμογή </a:t>
            </a:r>
          </a:p>
        </p:txBody>
      </p:sp>
      <p:sp>
        <p:nvSpPr>
          <p:cNvPr id="18" name="Βέλος: Δεξιό 17">
            <a:extLst>
              <a:ext uri="{FF2B5EF4-FFF2-40B4-BE49-F238E27FC236}">
                <a16:creationId xmlns:a16="http://schemas.microsoft.com/office/drawing/2014/main" id="{8E238300-ADE9-082F-99F1-8F28A917BA8F}"/>
              </a:ext>
            </a:extLst>
          </p:cNvPr>
          <p:cNvSpPr/>
          <p:nvPr/>
        </p:nvSpPr>
        <p:spPr>
          <a:xfrm>
            <a:off x="1069694" y="5965365"/>
            <a:ext cx="9647524" cy="931226"/>
          </a:xfrm>
          <a:prstGeom prst="rightArrow">
            <a:avLst/>
          </a:prstGeom>
          <a:gradFill>
            <a:gsLst>
              <a:gs pos="0">
                <a:schemeClr val="accent6">
                  <a:lumMod val="75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6" name="Picture 4" descr="Ελληνικό Μεσογειακό Πανεπιστήμιο - Hellenic Mediterranean University |  Heraklion">
            <a:extLst>
              <a:ext uri="{FF2B5EF4-FFF2-40B4-BE49-F238E27FC236}">
                <a16:creationId xmlns:a16="http://schemas.microsoft.com/office/drawing/2014/main" id="{8591DEA1-C850-A300-4D22-CF6C5D451A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6279" y="484979"/>
            <a:ext cx="1062274" cy="106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4" name="Picture 2" descr="CAP4YOU Το έργο – Εκστρατεία Ενημέρωσης για την Κοινή Αγροτική Πολιτική">
            <a:extLst>
              <a:ext uri="{FF2B5EF4-FFF2-40B4-BE49-F238E27FC236}">
                <a16:creationId xmlns:a16="http://schemas.microsoft.com/office/drawing/2014/main" id="{25AD2B77-9DDA-D5F1-F3E4-8B0953448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8696" y="509545"/>
            <a:ext cx="3380899" cy="4227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36" name="Picture 4" descr="Αρχική - Agrenaos">
            <a:extLst>
              <a:ext uri="{FF2B5EF4-FFF2-40B4-BE49-F238E27FC236}">
                <a16:creationId xmlns:a16="http://schemas.microsoft.com/office/drawing/2014/main" id="{E506D0FE-798A-C53B-117B-7BC9CB66A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6485" y="662173"/>
            <a:ext cx="2077193" cy="707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CFD1F9B-F620-7896-4FAB-E7B8ECEC267F}"/>
              </a:ext>
            </a:extLst>
          </p:cNvPr>
          <p:cNvSpPr txBox="1"/>
          <p:nvPr/>
        </p:nvSpPr>
        <p:spPr>
          <a:xfrm>
            <a:off x="830601" y="2577672"/>
            <a:ext cx="2201115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l-GR" sz="2800" b="1" dirty="0"/>
              <a:t>Εκπαιδευτικό</a:t>
            </a:r>
          </a:p>
          <a:p>
            <a:pPr algn="ctr"/>
            <a:r>
              <a:rPr lang="el-GR" sz="2800" b="1" dirty="0"/>
              <a:t>Πρόγραμμα</a:t>
            </a:r>
          </a:p>
          <a:p>
            <a:pPr algn="ctr"/>
            <a:r>
              <a:rPr lang="el-GR" sz="2000" b="1" dirty="0"/>
              <a:t>ΚΑΠ</a:t>
            </a:r>
            <a:endParaRPr lang="el-GR" b="1" dirty="0"/>
          </a:p>
        </p:txBody>
      </p:sp>
      <p:pic>
        <p:nvPicPr>
          <p:cNvPr id="18438" name="Picture 6" descr="CAP4YOU Το έργο – Εκστρατεία Ενημέρωσης για την Κοινή Αγροτική Πολιτική">
            <a:extLst>
              <a:ext uri="{FF2B5EF4-FFF2-40B4-BE49-F238E27FC236}">
                <a16:creationId xmlns:a16="http://schemas.microsoft.com/office/drawing/2014/main" id="{D6FC6952-3254-0E1F-1C0C-D75D04613C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601" y="3839556"/>
            <a:ext cx="2391226" cy="1360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6558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B67617D1-E634-3724-07C9-309B05F84F1A}"/>
              </a:ext>
            </a:extLst>
          </p:cNvPr>
          <p:cNvSpPr/>
          <p:nvPr/>
        </p:nvSpPr>
        <p:spPr>
          <a:xfrm>
            <a:off x="566618" y="3003398"/>
            <a:ext cx="4301623" cy="15743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D0415BEA-ACD2-B593-CE0C-6592888798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3066" y="841805"/>
            <a:ext cx="9144000" cy="633274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b="1" dirty="0">
                <a:solidFill>
                  <a:srgbClr val="1F4E79"/>
                </a:solidFill>
                <a:latin typeface="+mn-lt"/>
                <a:ea typeface="Calibri" panose="020F0502020204030204" pitchFamily="34" charset="0"/>
              </a:rPr>
              <a:t>Take home message </a:t>
            </a:r>
            <a:endParaRPr lang="en-US" dirty="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0DDD19-B39A-6765-9DEF-AAEA4E84BE2E}"/>
              </a:ext>
            </a:extLst>
          </p:cNvPr>
          <p:cNvSpPr txBox="1"/>
          <p:nvPr/>
        </p:nvSpPr>
        <p:spPr>
          <a:xfrm>
            <a:off x="715382" y="1626023"/>
            <a:ext cx="8314127" cy="2800767"/>
          </a:xfrm>
          <a:prstGeom prst="rect">
            <a:avLst/>
          </a:prstGeom>
          <a:noFill/>
          <a:ln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/>
              <a:t>H </a:t>
            </a:r>
            <a:r>
              <a:rPr lang="el-GR" sz="2400" dirty="0"/>
              <a:t>Εκπαίδευση και η Μεταφορά τεχνογνωσίας είναι </a:t>
            </a:r>
            <a:endParaRPr lang="en-US" sz="2400" dirty="0"/>
          </a:p>
          <a:p>
            <a:r>
              <a:rPr lang="el-GR" sz="2400" b="1" dirty="0"/>
              <a:t>δύσκολος</a:t>
            </a:r>
            <a:r>
              <a:rPr lang="el-GR" sz="2400" dirty="0"/>
              <a:t> αλλα  </a:t>
            </a:r>
            <a:r>
              <a:rPr lang="el-GR" sz="2400" b="1" dirty="0"/>
              <a:t>εφικτός στόχος</a:t>
            </a:r>
          </a:p>
          <a:p>
            <a:endParaRPr lang="el-GR" sz="2400" b="1" dirty="0"/>
          </a:p>
          <a:p>
            <a:endParaRPr lang="el-GR" sz="2400" b="1" dirty="0"/>
          </a:p>
          <a:p>
            <a:r>
              <a:rPr lang="el-GR" sz="2000" b="1" dirty="0"/>
              <a:t>Κυρία σημεία αντίστασης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η  </a:t>
            </a:r>
            <a:r>
              <a:rPr lang="el-GR" sz="2000" dirty="0">
                <a:solidFill>
                  <a:srgbClr val="FF0000"/>
                </a:solidFill>
              </a:rPr>
              <a:t>ανασφάλεια</a:t>
            </a:r>
            <a:r>
              <a:rPr lang="el-GR" sz="20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ο αυτοματισμός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η προηγούμενη γνώση  </a:t>
            </a:r>
            <a:endParaRPr lang="el-GR" sz="2400" dirty="0"/>
          </a:p>
        </p:txBody>
      </p:sp>
      <p:pic>
        <p:nvPicPr>
          <p:cNvPr id="3" name="Picture 4" descr="Ελληνικό Μεσογειακό Πανεπιστήμιο - Hellenic Mediterranean University |  Heraklion">
            <a:extLst>
              <a:ext uri="{FF2B5EF4-FFF2-40B4-BE49-F238E27FC236}">
                <a16:creationId xmlns:a16="http://schemas.microsoft.com/office/drawing/2014/main" id="{25DB339D-9CD2-DF72-DB24-F9C989EA38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16" y="5994670"/>
            <a:ext cx="635604" cy="63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03BD1CF-D44E-48FE-895A-6FCD00776842}"/>
              </a:ext>
            </a:extLst>
          </p:cNvPr>
          <p:cNvSpPr txBox="1"/>
          <p:nvPr/>
        </p:nvSpPr>
        <p:spPr>
          <a:xfrm>
            <a:off x="921784" y="6140424"/>
            <a:ext cx="6093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600" i="1" dirty="0"/>
              <a:t>Ροδιτάκης </a:t>
            </a:r>
            <a:r>
              <a:rPr lang="el-GR" sz="1600" i="1" dirty="0" err="1"/>
              <a:t>Εμμ</a:t>
            </a:r>
            <a:r>
              <a:rPr lang="el-GR" sz="1600" i="1" dirty="0"/>
              <a:t>., Ελληνικό Μεσογειακό Πανεπιστήμιο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8717A9-114C-4F38-DF34-4AA9ADE33CE0}"/>
              </a:ext>
            </a:extLst>
          </p:cNvPr>
          <p:cNvSpPr txBox="1"/>
          <p:nvPr/>
        </p:nvSpPr>
        <p:spPr>
          <a:xfrm>
            <a:off x="5597760" y="3337558"/>
            <a:ext cx="6354754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2000" dirty="0"/>
              <a:t>Η </a:t>
            </a:r>
            <a:r>
              <a:rPr lang="el-GR" sz="2400" b="1" dirty="0">
                <a:solidFill>
                  <a:schemeClr val="accent1"/>
                </a:solidFill>
              </a:rPr>
              <a:t>εγκαθίδρυση σχέσης </a:t>
            </a:r>
            <a:r>
              <a:rPr lang="el-GR" sz="2000" b="1" dirty="0"/>
              <a:t>εμπιστοσύνης </a:t>
            </a:r>
            <a:r>
              <a:rPr lang="el-GR" sz="2000" dirty="0"/>
              <a:t>με τον παραγωγό είναι ο </a:t>
            </a:r>
            <a:r>
              <a:rPr lang="el-GR" sz="2000" b="1" dirty="0"/>
              <a:t>σημαντικότερος παράγοντας  επιτυχίας</a:t>
            </a:r>
          </a:p>
          <a:p>
            <a:endParaRPr lang="el-GR" sz="2000" b="1" dirty="0"/>
          </a:p>
          <a:p>
            <a:r>
              <a:rPr lang="el-GR" sz="2000" b="1" dirty="0"/>
              <a:t>Απαιτεί: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/>
              <a:t>Χρόνο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/>
              <a:t>Επικοινωνία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/>
              <a:t>Συστηματική παρουσία</a:t>
            </a:r>
          </a:p>
        </p:txBody>
      </p:sp>
      <p:sp>
        <p:nvSpPr>
          <p:cNvPr id="9" name="Βέλος: Ραβδωτό δεξιό 8">
            <a:extLst>
              <a:ext uri="{FF2B5EF4-FFF2-40B4-BE49-F238E27FC236}">
                <a16:creationId xmlns:a16="http://schemas.microsoft.com/office/drawing/2014/main" id="{A005CEDF-1A7D-0D80-40F6-00FC56EFC55E}"/>
              </a:ext>
            </a:extLst>
          </p:cNvPr>
          <p:cNvSpPr/>
          <p:nvPr/>
        </p:nvSpPr>
        <p:spPr>
          <a:xfrm rot="3491531">
            <a:off x="4818966" y="2555695"/>
            <a:ext cx="1240972" cy="574639"/>
          </a:xfrm>
          <a:prstGeom prst="striped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028" name="Picture 4" descr="Take Home Message for Women">
            <a:extLst>
              <a:ext uri="{FF2B5EF4-FFF2-40B4-BE49-F238E27FC236}">
                <a16:creationId xmlns:a16="http://schemas.microsoft.com/office/drawing/2014/main" id="{C1FA760C-1762-3B90-B56B-20B8365E7F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7520" y="503536"/>
            <a:ext cx="2109098" cy="1937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80152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81B285-20B3-37FB-A1E5-4689C14CA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Ελληνικό Μεσογειακό Πανεπιστήμιο - Hellenic Mediterranean University |  Heraklion">
            <a:extLst>
              <a:ext uri="{FF2B5EF4-FFF2-40B4-BE49-F238E27FC236}">
                <a16:creationId xmlns:a16="http://schemas.microsoft.com/office/drawing/2014/main" id="{D879ED61-317E-B898-BC7F-5C035D6AB5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38" y="341821"/>
            <a:ext cx="1124261" cy="112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65F8819-1E3F-A572-4DE6-13EFA8558DE8}"/>
              </a:ext>
            </a:extLst>
          </p:cNvPr>
          <p:cNvSpPr txBox="1"/>
          <p:nvPr/>
        </p:nvSpPr>
        <p:spPr>
          <a:xfrm>
            <a:off x="1055774" y="1936632"/>
            <a:ext cx="7454347" cy="3486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</a:t>
            </a:r>
            <a:r>
              <a:rPr lang="el-GR" sz="2800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ρόλος των Πανεπιστήμιων είναι να</a:t>
            </a:r>
            <a:endParaRPr lang="en-US" sz="2800" kern="100" dirty="0">
              <a:solidFill>
                <a:srgbClr val="0070C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endParaRPr lang="en-US" sz="2800" b="1" kern="100" dirty="0">
              <a:solidFill>
                <a:srgbClr val="0070C0"/>
              </a:solidFill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l-GR" sz="2800" b="1" kern="100" dirty="0">
                <a:solidFill>
                  <a:srgbClr val="0070C0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προάγουν την καινοτομία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l-GR" sz="2800" b="1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en-US" sz="2800" b="1" kern="100" dirty="0">
              <a:solidFill>
                <a:srgbClr val="0070C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l-GR" sz="2800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για ένα αποτελεσματικό 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AKIS</a:t>
            </a:r>
            <a:endParaRPr lang="el-GR" sz="2800" kern="100" dirty="0">
              <a:solidFill>
                <a:srgbClr val="0070C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endParaRPr lang="el-GR" sz="2400" b="1" i="1" kern="100" dirty="0">
              <a:solidFill>
                <a:schemeClr val="accent5">
                  <a:lumMod val="75000"/>
                </a:schemeClr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Agrotica: Μετατίθεται για τις 12-15 Μαρτίου 2026 - ΕΘΕΑΣ">
            <a:extLst>
              <a:ext uri="{FF2B5EF4-FFF2-40B4-BE49-F238E27FC236}">
                <a16:creationId xmlns:a16="http://schemas.microsoft.com/office/drawing/2014/main" id="{59648D00-8021-49C3-4A60-CCA128471D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4443" y="5536096"/>
            <a:ext cx="1575157" cy="853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What is SCIA - AKIS? | AKIS">
            <a:extLst>
              <a:ext uri="{FF2B5EF4-FFF2-40B4-BE49-F238E27FC236}">
                <a16:creationId xmlns:a16="http://schemas.microsoft.com/office/drawing/2014/main" id="{C94C1C61-4782-E51A-F83B-3517E61E74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14822" y="313940"/>
            <a:ext cx="1000699" cy="1305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U CAP Network logo">
            <a:extLst>
              <a:ext uri="{FF2B5EF4-FFF2-40B4-BE49-F238E27FC236}">
                <a16:creationId xmlns:a16="http://schemas.microsoft.com/office/drawing/2014/main" id="{FB28ABEF-A848-F6B9-4E62-FEFEF0361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5399" y="705678"/>
            <a:ext cx="1700018" cy="66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CBF07AE-AD82-B93F-85F8-6DE1EF0CA8EF}"/>
              </a:ext>
            </a:extLst>
          </p:cNvPr>
          <p:cNvSpPr txBox="1"/>
          <p:nvPr/>
        </p:nvSpPr>
        <p:spPr>
          <a:xfrm>
            <a:off x="7765717" y="2515213"/>
            <a:ext cx="1932645" cy="23083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Παράγου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Αξιολογούν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Ενσωματώνουν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Μεταφράζουν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Υποβοηθούν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Εκπαιδεύουν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dirty="0"/>
              <a:t>….</a:t>
            </a:r>
          </a:p>
          <a:p>
            <a:endParaRPr lang="el-GR" dirty="0"/>
          </a:p>
        </p:txBody>
      </p:sp>
      <p:sp>
        <p:nvSpPr>
          <p:cNvPr id="8" name="Βέλος: Ραβδωτό δεξιό 7">
            <a:extLst>
              <a:ext uri="{FF2B5EF4-FFF2-40B4-BE49-F238E27FC236}">
                <a16:creationId xmlns:a16="http://schemas.microsoft.com/office/drawing/2014/main" id="{57F21B78-D079-F010-E79E-78ECDCFA34E1}"/>
              </a:ext>
            </a:extLst>
          </p:cNvPr>
          <p:cNvSpPr/>
          <p:nvPr/>
        </p:nvSpPr>
        <p:spPr>
          <a:xfrm>
            <a:off x="5893904" y="2981739"/>
            <a:ext cx="1520687" cy="894521"/>
          </a:xfrm>
          <a:prstGeom prst="stripedRightArrow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9898218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116140-2549-102E-FB8D-DDAB3D360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61E8D62-11F3-7623-40A4-115024E074E2}"/>
              </a:ext>
            </a:extLst>
          </p:cNvPr>
          <p:cNvSpPr txBox="1"/>
          <p:nvPr/>
        </p:nvSpPr>
        <p:spPr>
          <a:xfrm>
            <a:off x="248816" y="1979209"/>
            <a:ext cx="371971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3200" dirty="0"/>
              <a:t>Επιστημονικά Υποστηριζόμενη </a:t>
            </a:r>
            <a:r>
              <a:rPr lang="el-GR" sz="3200" b="1" dirty="0"/>
              <a:t>Φυτοπροστασία</a:t>
            </a:r>
            <a:endParaRPr lang="el-GR" sz="3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041B81A-008F-F9C4-C121-63E0A30478DB}"/>
              </a:ext>
            </a:extLst>
          </p:cNvPr>
          <p:cNvSpPr txBox="1"/>
          <p:nvPr/>
        </p:nvSpPr>
        <p:spPr>
          <a:xfrm>
            <a:off x="5444579" y="2533206"/>
            <a:ext cx="59271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800" b="1" i="1" dirty="0">
                <a:solidFill>
                  <a:schemeClr val="accent5">
                    <a:lumMod val="75000"/>
                  </a:schemeClr>
                </a:solidFill>
              </a:rPr>
              <a:t>Ευχαριστώ πολύ  για την προσοχή σας</a:t>
            </a:r>
          </a:p>
        </p:txBody>
      </p:sp>
      <p:pic>
        <p:nvPicPr>
          <p:cNvPr id="2" name="Picture 4" descr="Ελληνικό Μεσογειακό Πανεπιστήμιο - Hellenic Mediterranean University |  Heraklion">
            <a:extLst>
              <a:ext uri="{FF2B5EF4-FFF2-40B4-BE49-F238E27FC236}">
                <a16:creationId xmlns:a16="http://schemas.microsoft.com/office/drawing/2014/main" id="{3B871395-F834-85F9-60D3-AE335CE24A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16" y="5994670"/>
            <a:ext cx="635604" cy="63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F0C5601-E68F-EF1C-AF0D-9A32E06996A5}"/>
              </a:ext>
            </a:extLst>
          </p:cNvPr>
          <p:cNvSpPr txBox="1"/>
          <p:nvPr/>
        </p:nvSpPr>
        <p:spPr>
          <a:xfrm>
            <a:off x="921784" y="6140424"/>
            <a:ext cx="6093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600" i="1" dirty="0"/>
              <a:t>Ροδιτάκης </a:t>
            </a:r>
            <a:r>
              <a:rPr lang="el-GR" sz="1600" i="1" dirty="0" err="1"/>
              <a:t>Εμμ</a:t>
            </a:r>
            <a:r>
              <a:rPr lang="el-GR" sz="1600" i="1" dirty="0"/>
              <a:t>., Ελληνικό Μεσογειακό Πανεπιστήμιο </a:t>
            </a:r>
          </a:p>
        </p:txBody>
      </p:sp>
      <p:pic>
        <p:nvPicPr>
          <p:cNvPr id="7" name="Picture 2" descr="Agrotica: Μετατίθεται για τις 12-15 Μαρτίου 2026 - ΕΘΕΑΣ">
            <a:extLst>
              <a:ext uri="{FF2B5EF4-FFF2-40B4-BE49-F238E27FC236}">
                <a16:creationId xmlns:a16="http://schemas.microsoft.com/office/drawing/2014/main" id="{BB43D46F-749B-BF30-48C3-C0AEE8818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3955" y="5213236"/>
            <a:ext cx="2766126" cy="1498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00593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D5781-C411-4322-5B4F-F7C464E90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C0C9E5B5-1174-3CC8-D02F-5D2B307D7B18}"/>
              </a:ext>
            </a:extLst>
          </p:cNvPr>
          <p:cNvSpPr/>
          <p:nvPr/>
        </p:nvSpPr>
        <p:spPr>
          <a:xfrm>
            <a:off x="566618" y="3003398"/>
            <a:ext cx="4301623" cy="15743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>
            <a:extLst>
              <a:ext uri="{FF2B5EF4-FFF2-40B4-BE49-F238E27FC236}">
                <a16:creationId xmlns:a16="http://schemas.microsoft.com/office/drawing/2014/main" id="{D75EEAE0-A637-2521-0AA7-FFF9D00959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3066" y="841805"/>
            <a:ext cx="9144000" cy="633274"/>
          </a:xfrm>
        </p:spPr>
        <p:txBody>
          <a:bodyPr>
            <a:normAutofit fontScale="90000"/>
          </a:bodyPr>
          <a:lstStyle/>
          <a:p>
            <a:pPr algn="l"/>
            <a:r>
              <a:rPr lang="en-US" sz="4000" b="1" dirty="0">
                <a:solidFill>
                  <a:srgbClr val="1F4E79"/>
                </a:solidFill>
                <a:latin typeface="+mn-lt"/>
                <a:ea typeface="Calibri" panose="020F0502020204030204" pitchFamily="34" charset="0"/>
              </a:rPr>
              <a:t>Take home message </a:t>
            </a:r>
            <a:endParaRPr lang="en-US" dirty="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32702F-5EA7-A278-4BEE-C9DA4F27F710}"/>
              </a:ext>
            </a:extLst>
          </p:cNvPr>
          <p:cNvSpPr txBox="1"/>
          <p:nvPr/>
        </p:nvSpPr>
        <p:spPr>
          <a:xfrm>
            <a:off x="715382" y="1626023"/>
            <a:ext cx="83141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 </a:t>
            </a:r>
            <a:r>
              <a:rPr lang="el-GR" sz="2400" dirty="0"/>
              <a:t>Εκπαίδευση και η Μεταφορά τεχνογνωσίας είναι </a:t>
            </a:r>
            <a:endParaRPr lang="en-US" sz="2400" dirty="0"/>
          </a:p>
          <a:p>
            <a:r>
              <a:rPr lang="el-GR" sz="2400" b="1" dirty="0"/>
              <a:t>δύσκολος</a:t>
            </a:r>
            <a:r>
              <a:rPr lang="el-GR" sz="2400" dirty="0"/>
              <a:t> αλλα  </a:t>
            </a:r>
            <a:r>
              <a:rPr lang="el-GR" sz="2400" b="1" dirty="0"/>
              <a:t>εφικτός στόχος</a:t>
            </a:r>
          </a:p>
          <a:p>
            <a:endParaRPr lang="el-GR" sz="2400" b="1" dirty="0"/>
          </a:p>
          <a:p>
            <a:endParaRPr lang="el-GR" sz="2400" b="1" dirty="0"/>
          </a:p>
          <a:p>
            <a:r>
              <a:rPr lang="el-GR" sz="2000" b="1" dirty="0"/>
              <a:t>Κυρία σημεία αντίστασης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η  </a:t>
            </a:r>
            <a:r>
              <a:rPr lang="el-GR" sz="2000" dirty="0">
                <a:solidFill>
                  <a:srgbClr val="FF0000"/>
                </a:solidFill>
              </a:rPr>
              <a:t>ανασφάλεια</a:t>
            </a:r>
            <a:r>
              <a:rPr lang="el-GR" sz="2000" dirty="0"/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ο αυτοματισμός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sz="2000" dirty="0"/>
              <a:t>η προηγούμενη γνώση  </a:t>
            </a:r>
            <a:endParaRPr lang="el-GR" sz="2400" dirty="0"/>
          </a:p>
        </p:txBody>
      </p:sp>
      <p:pic>
        <p:nvPicPr>
          <p:cNvPr id="3" name="Picture 4" descr="Ελληνικό Μεσογειακό Πανεπιστήμιο - Hellenic Mediterranean University |  Heraklion">
            <a:extLst>
              <a:ext uri="{FF2B5EF4-FFF2-40B4-BE49-F238E27FC236}">
                <a16:creationId xmlns:a16="http://schemas.microsoft.com/office/drawing/2014/main" id="{00B4D371-8974-ACF4-46A0-17F3C5D5F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16" y="5994670"/>
            <a:ext cx="635604" cy="63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1E19FD3-3522-585C-52C6-8CF1FF6EA06F}"/>
              </a:ext>
            </a:extLst>
          </p:cNvPr>
          <p:cNvSpPr txBox="1"/>
          <p:nvPr/>
        </p:nvSpPr>
        <p:spPr>
          <a:xfrm>
            <a:off x="921784" y="6140424"/>
            <a:ext cx="6093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600" i="1" dirty="0"/>
              <a:t>Ροδιτάκης </a:t>
            </a:r>
            <a:r>
              <a:rPr lang="el-GR" sz="1600" i="1" dirty="0" err="1"/>
              <a:t>Εμμ</a:t>
            </a:r>
            <a:r>
              <a:rPr lang="el-GR" sz="1600" i="1" dirty="0"/>
              <a:t>., Ελληνικό Μεσογειακό Πανεπιστήμιο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F05362D-FF53-D373-1F14-BF31C591B63C}"/>
              </a:ext>
            </a:extLst>
          </p:cNvPr>
          <p:cNvSpPr txBox="1"/>
          <p:nvPr/>
        </p:nvSpPr>
        <p:spPr>
          <a:xfrm>
            <a:off x="5597760" y="3337558"/>
            <a:ext cx="6354754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l-GR" sz="2000" dirty="0"/>
              <a:t>Η </a:t>
            </a:r>
            <a:r>
              <a:rPr lang="el-GR" sz="2400" b="1" dirty="0">
                <a:solidFill>
                  <a:schemeClr val="accent1"/>
                </a:solidFill>
              </a:rPr>
              <a:t>εγκαθίδρυση σχέσης </a:t>
            </a:r>
            <a:r>
              <a:rPr lang="el-GR" sz="2000" b="1" dirty="0"/>
              <a:t>εμπιστοσύνης </a:t>
            </a:r>
            <a:r>
              <a:rPr lang="el-GR" sz="2000" dirty="0"/>
              <a:t>με τον παραγωγό είναι ο </a:t>
            </a:r>
            <a:r>
              <a:rPr lang="el-GR" sz="2000" b="1" dirty="0"/>
              <a:t>σημαντικότερος παράγοντας  επιτυχίας</a:t>
            </a:r>
          </a:p>
          <a:p>
            <a:endParaRPr lang="el-GR" sz="2000" b="1" dirty="0"/>
          </a:p>
          <a:p>
            <a:r>
              <a:rPr lang="el-GR" sz="2000" b="1" dirty="0"/>
              <a:t>Απαιτεί: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/>
              <a:t>Χρόνο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/>
              <a:t>Επικοινωνία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l-GR" sz="2000" dirty="0"/>
              <a:t>Συστηματική παρουσία</a:t>
            </a:r>
          </a:p>
        </p:txBody>
      </p:sp>
      <p:sp>
        <p:nvSpPr>
          <p:cNvPr id="9" name="Βέλος: Ραβδωτό δεξιό 8">
            <a:extLst>
              <a:ext uri="{FF2B5EF4-FFF2-40B4-BE49-F238E27FC236}">
                <a16:creationId xmlns:a16="http://schemas.microsoft.com/office/drawing/2014/main" id="{C454A627-E538-F33A-4441-D52C1D52E637}"/>
              </a:ext>
            </a:extLst>
          </p:cNvPr>
          <p:cNvSpPr/>
          <p:nvPr/>
        </p:nvSpPr>
        <p:spPr>
          <a:xfrm rot="4344771">
            <a:off x="6961534" y="2443893"/>
            <a:ext cx="1240972" cy="795696"/>
          </a:xfrm>
          <a:prstGeom prst="striped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2" name="Εικόνα 21">
            <a:extLst>
              <a:ext uri="{FF2B5EF4-FFF2-40B4-BE49-F238E27FC236}">
                <a16:creationId xmlns:a16="http://schemas.microsoft.com/office/drawing/2014/main" id="{19449F3C-13E6-6EEE-BD6F-8F57B7AE27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9573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73BE005-1F77-DBF9-AA27-F7A30FED6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D613FC3-48D0-438E-E6CF-D4D7EBBFD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639854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9792D4B3-FE82-3714-4E2E-8C6F0419D211}"/>
              </a:ext>
            </a:extLst>
          </p:cNvPr>
          <p:cNvSpPr txBox="1"/>
          <p:nvPr/>
        </p:nvSpPr>
        <p:spPr>
          <a:xfrm>
            <a:off x="124274" y="4827876"/>
            <a:ext cx="611886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800" b="1" dirty="0"/>
              <a:t>ΥΠΑΑΤ</a:t>
            </a:r>
            <a:endParaRPr lang="en-GB" sz="1800" b="1" dirty="0"/>
          </a:p>
          <a:p>
            <a:r>
              <a:rPr lang="el-GR" sz="1800" b="1" dirty="0"/>
              <a:t>Περιφέρεια  Κρήτης </a:t>
            </a:r>
          </a:p>
          <a:p>
            <a:endParaRPr lang="el-GR" sz="1800" b="1" dirty="0"/>
          </a:p>
          <a:p>
            <a:r>
              <a:rPr lang="el-GR" sz="1800" b="1" dirty="0"/>
              <a:t>ΔΑΟΚ</a:t>
            </a:r>
            <a:r>
              <a:rPr lang="en-GB" sz="1800" b="1" dirty="0"/>
              <a:t>:</a:t>
            </a:r>
          </a:p>
          <a:p>
            <a:r>
              <a:rPr lang="el-GR" sz="1800" dirty="0"/>
              <a:t>Ηράκλειο,  Λασίθι, Ρέθυμνο, Χανιά </a:t>
            </a:r>
          </a:p>
        </p:txBody>
      </p:sp>
      <p:pic>
        <p:nvPicPr>
          <p:cNvPr id="20" name="Εικόνα 19">
            <a:extLst>
              <a:ext uri="{FF2B5EF4-FFF2-40B4-BE49-F238E27FC236}">
                <a16:creationId xmlns:a16="http://schemas.microsoft.com/office/drawing/2014/main" id="{1A5B7929-75AB-C050-3CD9-9F2E992919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7000" y="2069848"/>
            <a:ext cx="1905000" cy="762000"/>
          </a:xfrm>
          <a:prstGeom prst="rect">
            <a:avLst/>
          </a:prstGeom>
        </p:spPr>
      </p:pic>
      <p:pic>
        <p:nvPicPr>
          <p:cNvPr id="19" name="Εικόνα 18">
            <a:extLst>
              <a:ext uri="{FF2B5EF4-FFF2-40B4-BE49-F238E27FC236}">
                <a16:creationId xmlns:a16="http://schemas.microsoft.com/office/drawing/2014/main" id="{FB7C81AB-DE87-1BB8-8C86-F989EE1ACC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44084" y="3364761"/>
            <a:ext cx="2561548" cy="1024619"/>
          </a:xfrm>
          <a:prstGeom prst="rect">
            <a:avLst/>
          </a:prstGeom>
        </p:spPr>
      </p:pic>
      <p:sp>
        <p:nvSpPr>
          <p:cNvPr id="3" name="Ορθογώνιο 2">
            <a:extLst>
              <a:ext uri="{FF2B5EF4-FFF2-40B4-BE49-F238E27FC236}">
                <a16:creationId xmlns:a16="http://schemas.microsoft.com/office/drawing/2014/main" id="{C855AFEF-1D24-B21F-D792-24544F702374}"/>
              </a:ext>
            </a:extLst>
          </p:cNvPr>
          <p:cNvSpPr/>
          <p:nvPr/>
        </p:nvSpPr>
        <p:spPr>
          <a:xfrm>
            <a:off x="5113918" y="931634"/>
            <a:ext cx="5148234" cy="205348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8F553082-589A-971A-4548-6F2FF4D237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3081" y="3445021"/>
            <a:ext cx="2857500" cy="476250"/>
          </a:xfrm>
          <a:prstGeom prst="rect">
            <a:avLst/>
          </a:prstGeom>
        </p:spPr>
      </p:pic>
      <p:sp>
        <p:nvSpPr>
          <p:cNvPr id="23" name="Υπότιτλος 2">
            <a:extLst>
              <a:ext uri="{FF2B5EF4-FFF2-40B4-BE49-F238E27FC236}">
                <a16:creationId xmlns:a16="http://schemas.microsoft.com/office/drawing/2014/main" id="{F6C56F56-D38A-3655-B2F9-EEC26F699152}"/>
              </a:ext>
            </a:extLst>
          </p:cNvPr>
          <p:cNvSpPr txBox="1">
            <a:spLocks noChangeArrowheads="1"/>
          </p:cNvSpPr>
          <p:nvPr/>
        </p:nvSpPr>
        <p:spPr>
          <a:xfrm>
            <a:off x="1790169" y="898009"/>
            <a:ext cx="2857500" cy="26765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16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Συνεργάτες</a:t>
            </a:r>
          </a:p>
          <a:p>
            <a:pPr marL="0" indent="0">
              <a:buNone/>
            </a:pPr>
            <a:r>
              <a:rPr lang="el-GR" altLang="en-US" sz="1600" dirty="0" err="1"/>
              <a:t>Δρ</a:t>
            </a:r>
            <a:r>
              <a:rPr lang="el-GR" altLang="en-US" sz="1600" dirty="0"/>
              <a:t> Σταυρακάκη Μαριάννα </a:t>
            </a:r>
          </a:p>
          <a:p>
            <a:pPr marL="0" indent="0">
              <a:buNone/>
            </a:pPr>
            <a:r>
              <a:rPr lang="el-GR" altLang="en-US" sz="1600" dirty="0" err="1"/>
              <a:t>Αλιπράντη</a:t>
            </a:r>
            <a:r>
              <a:rPr lang="el-GR" altLang="en-US" sz="1600" dirty="0"/>
              <a:t> Κωνσταντίνα</a:t>
            </a:r>
          </a:p>
          <a:p>
            <a:pPr marL="0" indent="0">
              <a:buNone/>
            </a:pPr>
            <a:r>
              <a:rPr lang="el-GR" altLang="en-US" sz="1600" dirty="0" err="1"/>
              <a:t>Κοκκινοβασίλης</a:t>
            </a:r>
            <a:r>
              <a:rPr lang="el-GR" altLang="en-US" sz="1600" dirty="0"/>
              <a:t> Παναγιώτης</a:t>
            </a:r>
          </a:p>
          <a:p>
            <a:pPr marL="0" indent="0">
              <a:buNone/>
            </a:pPr>
            <a:r>
              <a:rPr lang="el-GR" altLang="en-US" sz="1600" dirty="0" err="1"/>
              <a:t>Πατσάκη</a:t>
            </a:r>
            <a:r>
              <a:rPr lang="el-GR" altLang="en-US" sz="1600" dirty="0"/>
              <a:t> Μαρία</a:t>
            </a:r>
          </a:p>
          <a:p>
            <a:pPr marL="0" indent="0">
              <a:buNone/>
            </a:pPr>
            <a:r>
              <a:rPr lang="el-GR" altLang="en-US" sz="1600" dirty="0" err="1"/>
              <a:t>Καρακωνσταντάκη</a:t>
            </a:r>
            <a:r>
              <a:rPr lang="el-GR" altLang="en-US" sz="1600" dirty="0"/>
              <a:t> Κρυσταλλία</a:t>
            </a:r>
          </a:p>
          <a:p>
            <a:pPr marL="0" indent="0">
              <a:buNone/>
            </a:pPr>
            <a:r>
              <a:rPr lang="el-GR" altLang="en-US" sz="1600" dirty="0"/>
              <a:t>Νταή Μαρία</a:t>
            </a:r>
          </a:p>
          <a:p>
            <a:pPr marL="0" indent="0">
              <a:buNone/>
            </a:pPr>
            <a:r>
              <a:rPr lang="el-GR" altLang="en-US" sz="1600" dirty="0" err="1"/>
              <a:t>Σίμογλου</a:t>
            </a:r>
            <a:r>
              <a:rPr lang="el-GR" altLang="en-US" sz="1600" dirty="0"/>
              <a:t> Κωνσταντίνος</a:t>
            </a:r>
          </a:p>
          <a:p>
            <a:pPr marL="0" indent="0">
              <a:buNone/>
            </a:pPr>
            <a:r>
              <a:rPr lang="el-GR" altLang="en-US" sz="1600" dirty="0"/>
              <a:t>Δερμιτζάκη Αρχόντισσα</a:t>
            </a:r>
          </a:p>
          <a:p>
            <a:pPr marL="0" indent="0">
              <a:buNone/>
            </a:pPr>
            <a:endParaRPr lang="el-GR" altLang="en-US" sz="1600" dirty="0"/>
          </a:p>
        </p:txBody>
      </p:sp>
      <p:pic>
        <p:nvPicPr>
          <p:cNvPr id="24" name="Εικόνα 4">
            <a:extLst>
              <a:ext uri="{FF2B5EF4-FFF2-40B4-BE49-F238E27FC236}">
                <a16:creationId xmlns:a16="http://schemas.microsoft.com/office/drawing/2014/main" id="{FB5511E2-76B0-8494-0331-BC87B0609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86" y="120308"/>
            <a:ext cx="870334" cy="870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309DF4A-B9D9-545F-8025-E2865F913EA7}"/>
              </a:ext>
            </a:extLst>
          </p:cNvPr>
          <p:cNvSpPr txBox="1"/>
          <p:nvPr/>
        </p:nvSpPr>
        <p:spPr>
          <a:xfrm>
            <a:off x="7434059" y="1152632"/>
            <a:ext cx="308236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l-GR" altLang="en-US" sz="1600" dirty="0" err="1"/>
              <a:t>Κοτσαμπασάκης</a:t>
            </a:r>
            <a:r>
              <a:rPr lang="el-GR" altLang="en-US" sz="1600" dirty="0"/>
              <a:t> Κωνσταντίνος  </a:t>
            </a:r>
          </a:p>
          <a:p>
            <a:pPr marL="0" indent="0">
              <a:buNone/>
            </a:pPr>
            <a:r>
              <a:rPr lang="el-GR" altLang="en-US" sz="1600" dirty="0" err="1"/>
              <a:t>Κορ</a:t>
            </a:r>
            <a:r>
              <a:rPr lang="el-GR" altLang="en-US" sz="1600" dirty="0"/>
              <a:t> </a:t>
            </a:r>
            <a:r>
              <a:rPr lang="el-GR" altLang="en-US" sz="1600" dirty="0" err="1"/>
              <a:t>Τζασμίν</a:t>
            </a:r>
            <a:endParaRPr lang="el-GR" altLang="en-US" sz="1600" dirty="0"/>
          </a:p>
          <a:p>
            <a:pPr marL="0" indent="0">
              <a:buNone/>
            </a:pPr>
            <a:r>
              <a:rPr lang="el-GR" altLang="en-US" sz="1600" dirty="0" err="1"/>
              <a:t>Παπανίκου</a:t>
            </a:r>
            <a:r>
              <a:rPr lang="el-GR" altLang="en-US" sz="1600" dirty="0"/>
              <a:t> Μαρία – Ειρήνη</a:t>
            </a:r>
          </a:p>
          <a:p>
            <a:r>
              <a:rPr lang="el-GR" altLang="en-US" sz="1600" dirty="0"/>
              <a:t>Στεφανάκη Τερψιχόρη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9467363-35C7-A3D2-9068-1B7BD9F55B90}"/>
              </a:ext>
            </a:extLst>
          </p:cNvPr>
          <p:cNvSpPr txBox="1"/>
          <p:nvPr/>
        </p:nvSpPr>
        <p:spPr>
          <a:xfrm>
            <a:off x="5217566" y="1184389"/>
            <a:ext cx="25941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l-GR" altLang="en-US" sz="1600" dirty="0"/>
              <a:t>Αδαμάκης Δημήτρης</a:t>
            </a:r>
          </a:p>
          <a:p>
            <a:pPr marL="0" indent="0">
              <a:buNone/>
            </a:pPr>
            <a:r>
              <a:rPr lang="el-GR" altLang="en-US" sz="1600" dirty="0"/>
              <a:t>Αδαμάκης Κυριάκος</a:t>
            </a:r>
          </a:p>
          <a:p>
            <a:pPr marL="0" indent="0">
              <a:buNone/>
            </a:pPr>
            <a:r>
              <a:rPr lang="el-GR" altLang="en-US" sz="1600" dirty="0"/>
              <a:t>Βασιλοπούλου Βασιλεία</a:t>
            </a:r>
          </a:p>
          <a:p>
            <a:pPr marL="0" indent="0">
              <a:buNone/>
            </a:pPr>
            <a:r>
              <a:rPr lang="el-GR" altLang="en-US" sz="1600" dirty="0"/>
              <a:t>Γιακουμάκης Αθανάσιος</a:t>
            </a:r>
          </a:p>
          <a:p>
            <a:pPr marL="0" indent="0">
              <a:buNone/>
            </a:pPr>
            <a:endParaRPr lang="el-GR" altLang="en-US" sz="16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2902F2B-9744-CAC3-328E-9300B384AD77}"/>
              </a:ext>
            </a:extLst>
          </p:cNvPr>
          <p:cNvSpPr txBox="1"/>
          <p:nvPr/>
        </p:nvSpPr>
        <p:spPr>
          <a:xfrm>
            <a:off x="5237549" y="898009"/>
            <a:ext cx="27177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l-GR" altLang="en-US" sz="1600" b="1" dirty="0">
                <a:solidFill>
                  <a:srgbClr val="000000"/>
                </a:solidFill>
                <a:latin typeface="Calibri" panose="020F0502020204030204" pitchFamily="34" charset="0"/>
              </a:rPr>
              <a:t>Πτυχιακοί φοιτητές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E845897-22BA-FDF6-314F-A49D96AEE675}"/>
              </a:ext>
            </a:extLst>
          </p:cNvPr>
          <p:cNvSpPr txBox="1"/>
          <p:nvPr/>
        </p:nvSpPr>
        <p:spPr>
          <a:xfrm>
            <a:off x="1590840" y="278365"/>
            <a:ext cx="803452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2800" b="1" dirty="0">
                <a:solidFill>
                  <a:schemeClr val="accent1">
                    <a:lumMod val="75000"/>
                  </a:schemeClr>
                </a:solidFill>
              </a:rPr>
              <a:t>Ομάδα Γεωργικής Εντομολογίας και Φαρμακολογίας </a:t>
            </a:r>
            <a:endParaRPr lang="el-GR" sz="2800" b="1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3A45475-2BC7-4713-91AB-9C76B1B36D30}"/>
              </a:ext>
            </a:extLst>
          </p:cNvPr>
          <p:cNvSpPr txBox="1"/>
          <p:nvPr/>
        </p:nvSpPr>
        <p:spPr>
          <a:xfrm>
            <a:off x="9552146" y="5000397"/>
            <a:ext cx="21453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l-GR" altLang="en-US" b="1" dirty="0">
                <a:solidFill>
                  <a:schemeClr val="accent6">
                    <a:lumMod val="50000"/>
                  </a:schemeClr>
                </a:solidFill>
                <a:latin typeface="Calibri" panose="020F0502020204030204" pitchFamily="34" charset="0"/>
              </a:rPr>
              <a:t>Ευχαριστίες</a:t>
            </a:r>
          </a:p>
        </p:txBody>
      </p:sp>
      <p:pic>
        <p:nvPicPr>
          <p:cNvPr id="40" name="Picture 2">
            <a:extLst>
              <a:ext uri="{FF2B5EF4-FFF2-40B4-BE49-F238E27FC236}">
                <a16:creationId xmlns:a16="http://schemas.microsoft.com/office/drawing/2014/main" id="{0F873223-E2EE-4F45-641D-AF36F785D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2146" y="5431410"/>
            <a:ext cx="2199492" cy="114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Εικόνα 5" descr="Εικόνα που περιέχει κείμενο, καρτούν, γραφιστική, σχεδίαση&#10;&#10;Περιγραφή που δημιουργήθηκε αυτόματα">
            <a:extLst>
              <a:ext uri="{FF2B5EF4-FFF2-40B4-BE49-F238E27FC236}">
                <a16:creationId xmlns:a16="http://schemas.microsoft.com/office/drawing/2014/main" id="{9A35FBEA-1C9B-DB1B-CEB3-28DE3AE2397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9604" y="381936"/>
            <a:ext cx="1309305" cy="1309305"/>
          </a:xfrm>
          <a:prstGeom prst="rect">
            <a:avLst/>
          </a:prstGeom>
        </p:spPr>
      </p:pic>
      <p:pic>
        <p:nvPicPr>
          <p:cNvPr id="4" name="Picture 4" descr="Η Περιφέρεια Κρήτης θα συνεχίσει να στηρίζει τις πολύ μικρές και μικρές  επιχειρήσεις - Ανατολή">
            <a:extLst>
              <a:ext uri="{FF2B5EF4-FFF2-40B4-BE49-F238E27FC236}">
                <a16:creationId xmlns:a16="http://schemas.microsoft.com/office/drawing/2014/main" id="{BB27314E-1F1E-EF20-46D0-BE883A2A9E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3441" y="5176933"/>
            <a:ext cx="2114660" cy="1585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1CB30F76-E1CB-D047-8C09-1982CEAD267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85" t="20543" r="23795" b="39031"/>
          <a:stretch/>
        </p:blipFill>
        <p:spPr>
          <a:xfrm>
            <a:off x="2716806" y="4291757"/>
            <a:ext cx="2778887" cy="1239678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F4BB208F-53D7-5D52-6373-A1E9D948AB3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4331" y="5340723"/>
            <a:ext cx="1537766" cy="1537766"/>
          </a:xfrm>
          <a:prstGeom prst="rect">
            <a:avLst/>
          </a:prstGeom>
        </p:spPr>
      </p:pic>
      <p:pic>
        <p:nvPicPr>
          <p:cNvPr id="2" name="Εικόνα 1">
            <a:extLst>
              <a:ext uri="{FF2B5EF4-FFF2-40B4-BE49-F238E27FC236}">
                <a16:creationId xmlns:a16="http://schemas.microsoft.com/office/drawing/2014/main" id="{BB54668C-AD8B-F3EA-35C3-970F1E595E2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46580" y="3168985"/>
            <a:ext cx="1107076" cy="1394408"/>
          </a:xfrm>
          <a:prstGeom prst="rect">
            <a:avLst/>
          </a:prstGeom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287674C9-1DBA-E483-2D3F-C6C81C061EF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840836" y="4030404"/>
            <a:ext cx="3121990" cy="595551"/>
          </a:xfrm>
          <a:prstGeom prst="rect">
            <a:avLst/>
          </a:prstGeom>
        </p:spPr>
      </p:pic>
      <p:pic>
        <p:nvPicPr>
          <p:cNvPr id="7" name="Εικόνα 6" descr="Εικόνα που περιέχει γραμματοσειρά, γραφικά, λογότυπο, γραφιστική&#10;&#10;Περιγραφή που δημιουργήθηκε αυτόματα">
            <a:extLst>
              <a:ext uri="{FF2B5EF4-FFF2-40B4-BE49-F238E27FC236}">
                <a16:creationId xmlns:a16="http://schemas.microsoft.com/office/drawing/2014/main" id="{A9E7D452-2155-9D29-3B80-AB5548FC031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7282" y="4840480"/>
            <a:ext cx="1515800" cy="500243"/>
          </a:xfrm>
          <a:prstGeom prst="rect">
            <a:avLst/>
          </a:prstGeom>
          <a:noFill/>
        </p:spPr>
      </p:pic>
      <p:pic>
        <p:nvPicPr>
          <p:cNvPr id="1026" name="Picture 2" descr="UPL Corp Hellas | Khalándri">
            <a:extLst>
              <a:ext uri="{FF2B5EF4-FFF2-40B4-BE49-F238E27FC236}">
                <a16:creationId xmlns:a16="http://schemas.microsoft.com/office/drawing/2014/main" id="{F129E680-AC2F-D918-AC32-CB0F5C59AA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AF5F2"/>
              </a:clrFrom>
              <a:clrTo>
                <a:srgbClr val="FAF5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287" y="4971911"/>
            <a:ext cx="1168059" cy="1168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Your Joomla! Site - Home">
            <a:extLst>
              <a:ext uri="{FF2B5EF4-FFF2-40B4-BE49-F238E27FC236}">
                <a16:creationId xmlns:a16="http://schemas.microsoft.com/office/drawing/2014/main" id="{629ABC14-F459-7ABF-6932-39F95E809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5287" y="2520624"/>
            <a:ext cx="1027050" cy="84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mphyton | Náousa">
            <a:extLst>
              <a:ext uri="{FF2B5EF4-FFF2-40B4-BE49-F238E27FC236}">
                <a16:creationId xmlns:a16="http://schemas.microsoft.com/office/drawing/2014/main" id="{1D7785B2-B839-072A-5832-214BF113A7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383" y="4162034"/>
            <a:ext cx="1107076" cy="1107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47C7E57E-35B2-DBF6-42F7-789298E218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150" y="6122731"/>
            <a:ext cx="1250579" cy="322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SPEAR LEP - Oxygen Agroshield">
            <a:extLst>
              <a:ext uri="{FF2B5EF4-FFF2-40B4-BE49-F238E27FC236}">
                <a16:creationId xmlns:a16="http://schemas.microsoft.com/office/drawing/2014/main" id="{8CEA814B-9560-19B8-727D-98DD40DED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9384" y="5243001"/>
            <a:ext cx="1067573" cy="71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6812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ED561-890A-856D-C2A6-0C0A28A99C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A57EFE-7529-A8FA-73C6-7D389D02591B}"/>
              </a:ext>
            </a:extLst>
          </p:cNvPr>
          <p:cNvSpPr txBox="1"/>
          <p:nvPr/>
        </p:nvSpPr>
        <p:spPr>
          <a:xfrm>
            <a:off x="4320317" y="502169"/>
            <a:ext cx="76557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chemeClr val="accent5">
                    <a:lumMod val="75000"/>
                  </a:schemeClr>
                </a:solidFill>
              </a:rPr>
              <a:t>Συμβατότητα σκευασμάτων με βιολογικούς παράγοντες  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1F2C1F-D847-C2AB-3756-F856BF162656}"/>
              </a:ext>
            </a:extLst>
          </p:cNvPr>
          <p:cNvSpPr txBox="1"/>
          <p:nvPr/>
        </p:nvSpPr>
        <p:spPr>
          <a:xfrm>
            <a:off x="140351" y="3088404"/>
            <a:ext cx="371971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3200" dirty="0"/>
              <a:t>Επιστημονικά Υποστηριζόμενη </a:t>
            </a:r>
            <a:r>
              <a:rPr lang="el-GR" sz="3200" b="1" dirty="0"/>
              <a:t>Φυτοπροστασία</a:t>
            </a:r>
            <a:endParaRPr lang="el-GR" sz="3200" dirty="0"/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D2191B49-4D3E-847F-BB69-E1302EE54A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9820" y="963834"/>
            <a:ext cx="8792180" cy="3838243"/>
          </a:xfrm>
          <a:prstGeom prst="rect">
            <a:avLst/>
          </a:prstGeom>
        </p:spPr>
      </p:pic>
      <p:pic>
        <p:nvPicPr>
          <p:cNvPr id="5" name="Εικόνα 4" descr="Εικόνα που περιέχει γραμματοσειρά, γραφικά, λογότυπο, γραφιστική&#10;&#10;Περιγραφή που δημιουργήθηκε αυτόματα">
            <a:extLst>
              <a:ext uri="{FF2B5EF4-FFF2-40B4-BE49-F238E27FC236}">
                <a16:creationId xmlns:a16="http://schemas.microsoft.com/office/drawing/2014/main" id="{49978544-6878-7AF7-14DD-41A3F14E622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0514" y="5882198"/>
            <a:ext cx="1835153" cy="605635"/>
          </a:xfrm>
          <a:prstGeom prst="rect">
            <a:avLst/>
          </a:prstGeom>
          <a:noFill/>
        </p:spPr>
      </p:pic>
      <p:pic>
        <p:nvPicPr>
          <p:cNvPr id="6" name="Εικόνα 5">
            <a:extLst>
              <a:ext uri="{FF2B5EF4-FFF2-40B4-BE49-F238E27FC236}">
                <a16:creationId xmlns:a16="http://schemas.microsoft.com/office/drawing/2014/main" id="{9B6DA8EF-EBD9-C1FD-89D0-D3F7834FC5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59301" y="4918568"/>
            <a:ext cx="957580" cy="899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124" descr="A picture containing outdoor, sky, building, area&#10;&#10;Description automatically generated">
            <a:extLst>
              <a:ext uri="{FF2B5EF4-FFF2-40B4-BE49-F238E27FC236}">
                <a16:creationId xmlns:a16="http://schemas.microsoft.com/office/drawing/2014/main" id="{19F3C65F-BE2E-C416-46D8-E19787F22D7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339" y="5018480"/>
            <a:ext cx="1714500" cy="129095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Εικόνα 8" descr="Εικόνα που περιέχει φυτό εσωτερικού χώρου, γλάστρα, ρουχισμός, άτομο&#10;&#10;Περιγραφή που δημιουργήθηκε αυτόματα">
            <a:extLst>
              <a:ext uri="{FF2B5EF4-FFF2-40B4-BE49-F238E27FC236}">
                <a16:creationId xmlns:a16="http://schemas.microsoft.com/office/drawing/2014/main" id="{72258735-1B1B-7394-E3D0-FD1B493DD38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175" y="4918568"/>
            <a:ext cx="1118193" cy="14907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Εικόνα 9" descr="Εικόνα που περιέχει φυτό, μίσχος, εξωτερικός χώρος/ύπαιθρος, ποώδες φυτό&#10;&#10;Περιγραφή που δημιουργήθηκε αυτόματα">
            <a:extLst>
              <a:ext uri="{FF2B5EF4-FFF2-40B4-BE49-F238E27FC236}">
                <a16:creationId xmlns:a16="http://schemas.microsoft.com/office/drawing/2014/main" id="{577EE7D2-BF44-C112-0BA2-171864BD1B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0729" y="5018480"/>
            <a:ext cx="3307360" cy="1527134"/>
          </a:xfrm>
          <a:prstGeom prst="rect">
            <a:avLst/>
          </a:prstGeom>
        </p:spPr>
      </p:pic>
      <p:pic>
        <p:nvPicPr>
          <p:cNvPr id="14338" name="Picture 2" descr="Swirski-Mite | Προϊόντα Koppert">
            <a:extLst>
              <a:ext uri="{FF2B5EF4-FFF2-40B4-BE49-F238E27FC236}">
                <a16:creationId xmlns:a16="http://schemas.microsoft.com/office/drawing/2014/main" id="{6C32CEB7-2170-50E3-09E8-194ED8A5B78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7" t="29395" r="37322" b="39463"/>
          <a:stretch>
            <a:fillRect/>
          </a:stretch>
        </p:blipFill>
        <p:spPr bwMode="auto">
          <a:xfrm>
            <a:off x="140351" y="587662"/>
            <a:ext cx="3535520" cy="1535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40" name="Picture 4" descr="Swirski-Mite Plus | Προϊόντα Koppert">
            <a:extLst>
              <a:ext uri="{FF2B5EF4-FFF2-40B4-BE49-F238E27FC236}">
                <a16:creationId xmlns:a16="http://schemas.microsoft.com/office/drawing/2014/main" id="{1F22C6C5-B316-8C28-0840-A27CC07878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74251" y="-133237"/>
            <a:ext cx="4572000" cy="3105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49BA4A9-D64B-D569-B41C-420F135A60EF}"/>
              </a:ext>
            </a:extLst>
          </p:cNvPr>
          <p:cNvSpPr txBox="1"/>
          <p:nvPr/>
        </p:nvSpPr>
        <p:spPr>
          <a:xfrm rot="870909">
            <a:off x="4957533" y="1248648"/>
            <a:ext cx="1441548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l-GR" sz="2000" b="1" dirty="0">
                <a:solidFill>
                  <a:srgbClr val="FF0000"/>
                </a:solidFill>
              </a:rPr>
              <a:t>Απαιτήσεις </a:t>
            </a:r>
          </a:p>
          <a:p>
            <a:pPr algn="ctr"/>
            <a:r>
              <a:rPr lang="el-GR" sz="2000" b="1" dirty="0">
                <a:solidFill>
                  <a:srgbClr val="FF0000"/>
                </a:solidFill>
              </a:rPr>
              <a:t>της νέας</a:t>
            </a:r>
          </a:p>
          <a:p>
            <a:pPr algn="ctr"/>
            <a:r>
              <a:rPr lang="el-GR" sz="2000" b="1" dirty="0">
                <a:solidFill>
                  <a:srgbClr val="FF0000"/>
                </a:solidFill>
              </a:rPr>
              <a:t>Συνθήκης </a:t>
            </a:r>
            <a:endParaRPr lang="el-GR" sz="1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7788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97BD18-1341-2363-5914-9E34DC775E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Ορθογώνιο 3">
            <a:extLst>
              <a:ext uri="{FF2B5EF4-FFF2-40B4-BE49-F238E27FC236}">
                <a16:creationId xmlns:a16="http://schemas.microsoft.com/office/drawing/2014/main" id="{D8549A68-0E74-14B4-CD2C-660F30EC7B6A}"/>
              </a:ext>
            </a:extLst>
          </p:cNvPr>
          <p:cNvSpPr/>
          <p:nvPr/>
        </p:nvSpPr>
        <p:spPr>
          <a:xfrm>
            <a:off x="4137102" y="2122704"/>
            <a:ext cx="7928517" cy="32784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0F7B88C-6C48-6D2F-D8D6-7EE99DD50723}"/>
              </a:ext>
            </a:extLst>
          </p:cNvPr>
          <p:cNvSpPr txBox="1"/>
          <p:nvPr/>
        </p:nvSpPr>
        <p:spPr>
          <a:xfrm>
            <a:off x="4440238" y="744785"/>
            <a:ext cx="3038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chemeClr val="accent5">
                    <a:lumMod val="75000"/>
                  </a:schemeClr>
                </a:solidFill>
              </a:rPr>
              <a:t>Έγκαιρη και έγκυρη διάγνωση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6C6012-FFB5-6527-C0E1-EC41B3DFC5CC}"/>
              </a:ext>
            </a:extLst>
          </p:cNvPr>
          <p:cNvSpPr txBox="1"/>
          <p:nvPr/>
        </p:nvSpPr>
        <p:spPr>
          <a:xfrm>
            <a:off x="4440238" y="1456837"/>
            <a:ext cx="4047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chemeClr val="accent5">
                    <a:lumMod val="75000"/>
                  </a:schemeClr>
                </a:solidFill>
              </a:rPr>
              <a:t>Παρακολούθηση  πληθυσμιακής πίεσης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8B41CA5-1303-DC3C-98A4-34B6E6AF6CFA}"/>
              </a:ext>
            </a:extLst>
          </p:cNvPr>
          <p:cNvSpPr txBox="1"/>
          <p:nvPr/>
        </p:nvSpPr>
        <p:spPr>
          <a:xfrm>
            <a:off x="4440238" y="2152926"/>
            <a:ext cx="4453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>
                <a:solidFill>
                  <a:schemeClr val="accent5">
                    <a:lumMod val="75000"/>
                  </a:schemeClr>
                </a:solidFill>
              </a:rPr>
              <a:t>Συστηματική εκτίμηση του επιπέδου ζημίας </a:t>
            </a: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7C1FFAC8-9D09-34A9-CB20-D274F7DC01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222995">
            <a:off x="6442523" y="3481860"/>
            <a:ext cx="1459725" cy="29924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5C6FCF4-E3D3-BD71-24A1-FA2F5ABB1C98}"/>
              </a:ext>
            </a:extLst>
          </p:cNvPr>
          <p:cNvSpPr txBox="1"/>
          <p:nvPr/>
        </p:nvSpPr>
        <p:spPr>
          <a:xfrm>
            <a:off x="4512331" y="3132649"/>
            <a:ext cx="25278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Συστηματική επίβλεψη? </a:t>
            </a:r>
          </a:p>
        </p:txBody>
      </p:sp>
      <p:pic>
        <p:nvPicPr>
          <p:cNvPr id="7170" name="Picture 2" descr="Εικόνα που περιέχει στιγμιότυπο οθόνης, φυτό, λαχανικά&#10;&#10;Το περιεχόμενο που δημιουργείται από AI ενδέχεται να είναι εσφαλμένο.">
            <a:extLst>
              <a:ext uri="{FF2B5EF4-FFF2-40B4-BE49-F238E27FC236}">
                <a16:creationId xmlns:a16="http://schemas.microsoft.com/office/drawing/2014/main" id="{5260C130-E9F9-4375-46EF-F10E4FC62B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9135" y="1826169"/>
            <a:ext cx="2299296" cy="4305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C88B8AB-BE34-1DE9-47F8-39F65C053EE6}"/>
              </a:ext>
            </a:extLst>
          </p:cNvPr>
          <p:cNvSpPr txBox="1"/>
          <p:nvPr/>
        </p:nvSpPr>
        <p:spPr>
          <a:xfrm>
            <a:off x="0" y="2015944"/>
            <a:ext cx="371971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3200" dirty="0"/>
              <a:t>Επιστημονικά Υποστηριζόμενη </a:t>
            </a:r>
            <a:r>
              <a:rPr lang="el-GR" sz="3200" b="1" dirty="0"/>
              <a:t>Φυτοπροστασία</a:t>
            </a:r>
            <a:endParaRPr lang="el-GR" sz="3200" dirty="0"/>
          </a:p>
        </p:txBody>
      </p:sp>
      <p:pic>
        <p:nvPicPr>
          <p:cNvPr id="13" name="Picture 4" descr="Ελληνικό Μεσογειακό Πανεπιστήμιο - Hellenic Mediterranean University |  Heraklion">
            <a:extLst>
              <a:ext uri="{FF2B5EF4-FFF2-40B4-BE49-F238E27FC236}">
                <a16:creationId xmlns:a16="http://schemas.microsoft.com/office/drawing/2014/main" id="{5957C4D5-A428-1A99-6F88-698779217F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16" y="5994670"/>
            <a:ext cx="635604" cy="63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8FC9BF8-9C19-8A2D-A2FC-1F11AFF560CA}"/>
              </a:ext>
            </a:extLst>
          </p:cNvPr>
          <p:cNvSpPr txBox="1"/>
          <p:nvPr/>
        </p:nvSpPr>
        <p:spPr>
          <a:xfrm>
            <a:off x="921784" y="6140424"/>
            <a:ext cx="6093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600" i="1" dirty="0"/>
              <a:t>Ροδιτάκης </a:t>
            </a:r>
            <a:r>
              <a:rPr lang="el-GR" sz="1600" i="1" dirty="0" err="1"/>
              <a:t>Εμμ</a:t>
            </a:r>
            <a:r>
              <a:rPr lang="el-GR" sz="1600" i="1" dirty="0"/>
              <a:t>., Ελληνικό Μεσογειακό Πανεπιστήμιο </a:t>
            </a:r>
          </a:p>
        </p:txBody>
      </p:sp>
    </p:spTree>
    <p:extLst>
      <p:ext uri="{BB962C8B-B14F-4D97-AF65-F5344CB8AC3E}">
        <p14:creationId xmlns:p14="http://schemas.microsoft.com/office/powerpoint/2010/main" val="3493935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B773DD-E147-C3D6-E6D0-714192F8B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4B890394-ED3C-EA95-2B0E-F6607C84059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705"/>
          <a:stretch>
            <a:fillRect/>
          </a:stretch>
        </p:blipFill>
        <p:spPr>
          <a:xfrm>
            <a:off x="7015284" y="502268"/>
            <a:ext cx="5009490" cy="2516177"/>
          </a:xfrm>
          <a:prstGeom prst="rect">
            <a:avLst/>
          </a:prstGeom>
        </p:spPr>
      </p:pic>
      <p:sp>
        <p:nvSpPr>
          <p:cNvPr id="3" name="Βέλος: Ραβδωτό δεξιό 2">
            <a:extLst>
              <a:ext uri="{FF2B5EF4-FFF2-40B4-BE49-F238E27FC236}">
                <a16:creationId xmlns:a16="http://schemas.microsoft.com/office/drawing/2014/main" id="{3E6C35F1-F0E0-FECA-3B2B-71F3CCFDF66F}"/>
              </a:ext>
            </a:extLst>
          </p:cNvPr>
          <p:cNvSpPr/>
          <p:nvPr/>
        </p:nvSpPr>
        <p:spPr>
          <a:xfrm rot="1755887">
            <a:off x="3849832" y="2478486"/>
            <a:ext cx="4941536" cy="1014883"/>
          </a:xfrm>
          <a:prstGeom prst="stripedRigh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84F11D3-24BD-D267-59D8-56058AE77484}"/>
              </a:ext>
            </a:extLst>
          </p:cNvPr>
          <p:cNvSpPr txBox="1"/>
          <p:nvPr/>
        </p:nvSpPr>
        <p:spPr>
          <a:xfrm>
            <a:off x="371954" y="550594"/>
            <a:ext cx="371971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3200" dirty="0"/>
              <a:t>Υφιστάμενη</a:t>
            </a:r>
            <a:r>
              <a:rPr lang="el-GR" sz="3200" b="1" dirty="0"/>
              <a:t> </a:t>
            </a:r>
          </a:p>
          <a:p>
            <a:pPr algn="ctr"/>
            <a:r>
              <a:rPr lang="el-GR" sz="3200" b="1" dirty="0"/>
              <a:t>Φυτοπροστασία</a:t>
            </a:r>
            <a:endParaRPr lang="el-GR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C23B9B-B0D5-1703-2067-1A7538D30952}"/>
              </a:ext>
            </a:extLst>
          </p:cNvPr>
          <p:cNvSpPr txBox="1"/>
          <p:nvPr/>
        </p:nvSpPr>
        <p:spPr>
          <a:xfrm>
            <a:off x="1422148" y="2464770"/>
            <a:ext cx="6215676" cy="2862322"/>
          </a:xfrm>
          <a:prstGeom prst="rect">
            <a:avLst/>
          </a:prstGeom>
          <a:solidFill>
            <a:schemeClr val="bg1">
              <a:lumMod val="75000"/>
              <a:alpha val="55000"/>
            </a:schemeClr>
          </a:solidFill>
        </p:spPr>
        <p:txBody>
          <a:bodyPr wrap="none" rtlCol="0">
            <a:spAutoFit/>
          </a:bodyPr>
          <a:lstStyle/>
          <a:p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Νέοι  εχθροί </a:t>
            </a:r>
          </a:p>
          <a:p>
            <a:endParaRPr lang="el-GR" sz="20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Κλιματική κρίση </a:t>
            </a:r>
          </a:p>
          <a:p>
            <a:endParaRPr lang="el-GR" sz="20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Απόσυρση γεωργικών φαρμάκων</a:t>
            </a:r>
          </a:p>
          <a:p>
            <a:endParaRPr lang="el-GR" sz="20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Νέα φυτικά / μικροβιακά / βιοτεχνολογικά σκευάσματα</a:t>
            </a:r>
          </a:p>
          <a:p>
            <a:endParaRPr lang="el-GR" sz="2000" b="1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Νέες τεχνολογίες / Ψηφιακά εργαλεία</a:t>
            </a:r>
            <a:endParaRPr lang="el-GR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2" name="Picture 4" descr="Ελληνικό Μεσογειακό Πανεπιστήμιο - Hellenic Mediterranean University |  Heraklion">
            <a:extLst>
              <a:ext uri="{FF2B5EF4-FFF2-40B4-BE49-F238E27FC236}">
                <a16:creationId xmlns:a16="http://schemas.microsoft.com/office/drawing/2014/main" id="{D374D29A-837D-3CFD-A614-7CC187A9DD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16" y="5994670"/>
            <a:ext cx="635604" cy="63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3F56E57-821C-4D09-85E5-192DEC04C1E8}"/>
              </a:ext>
            </a:extLst>
          </p:cNvPr>
          <p:cNvSpPr txBox="1"/>
          <p:nvPr/>
        </p:nvSpPr>
        <p:spPr>
          <a:xfrm>
            <a:off x="921784" y="6140424"/>
            <a:ext cx="6093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600" dirty="0"/>
              <a:t>Ροδιτάκης </a:t>
            </a:r>
            <a:r>
              <a:rPr lang="el-GR" sz="1600" dirty="0" err="1"/>
              <a:t>Εμμ</a:t>
            </a:r>
            <a:r>
              <a:rPr lang="el-GR" sz="1600" dirty="0"/>
              <a:t>., Ελληνικό Μεσογειακό Πανεπιστήμιο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25EF11-339C-3CEC-4277-1215889DFE4A}"/>
              </a:ext>
            </a:extLst>
          </p:cNvPr>
          <p:cNvSpPr txBox="1"/>
          <p:nvPr/>
        </p:nvSpPr>
        <p:spPr>
          <a:xfrm>
            <a:off x="8042826" y="3851601"/>
            <a:ext cx="371971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3200" dirty="0"/>
              <a:t>Επιστημονικά Υποστηριζόμενη </a:t>
            </a:r>
            <a:r>
              <a:rPr lang="el-GR" sz="3200" b="1" dirty="0"/>
              <a:t>Φυτοπροστασία</a:t>
            </a:r>
            <a:endParaRPr lang="el-GR" sz="3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B21070-8328-726A-0E50-158BCCB646B8}"/>
              </a:ext>
            </a:extLst>
          </p:cNvPr>
          <p:cNvSpPr txBox="1"/>
          <p:nvPr/>
        </p:nvSpPr>
        <p:spPr>
          <a:xfrm>
            <a:off x="4712546" y="1951568"/>
            <a:ext cx="2085186" cy="13849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l-GR" sz="2800" b="1" dirty="0">
                <a:solidFill>
                  <a:srgbClr val="FF0000"/>
                </a:solidFill>
              </a:rPr>
              <a:t>Μια</a:t>
            </a:r>
          </a:p>
          <a:p>
            <a:pPr algn="ctr"/>
            <a:r>
              <a:rPr lang="el-GR" sz="2800" b="1" dirty="0">
                <a:solidFill>
                  <a:srgbClr val="FF0000"/>
                </a:solidFill>
              </a:rPr>
              <a:t>Πραγματική </a:t>
            </a:r>
          </a:p>
          <a:p>
            <a:pPr algn="ctr"/>
            <a:r>
              <a:rPr lang="el-GR" sz="2800" b="1" dirty="0">
                <a:solidFill>
                  <a:srgbClr val="FF0000"/>
                </a:solidFill>
              </a:rPr>
              <a:t>Ανάγκη</a:t>
            </a:r>
            <a:endParaRPr lang="el-G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340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FA4F36-5ED6-3D10-C0C9-C65A1E1F8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Ορθογώνιο 8">
            <a:extLst>
              <a:ext uri="{FF2B5EF4-FFF2-40B4-BE49-F238E27FC236}">
                <a16:creationId xmlns:a16="http://schemas.microsoft.com/office/drawing/2014/main" id="{0E476783-8CBE-7DC1-9D86-08D933D0358C}"/>
              </a:ext>
            </a:extLst>
          </p:cNvPr>
          <p:cNvSpPr/>
          <p:nvPr/>
        </p:nvSpPr>
        <p:spPr>
          <a:xfrm>
            <a:off x="587375" y="1708046"/>
            <a:ext cx="10007738" cy="10550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1028" name="Picture 4" descr="Ελληνικό Μεσογειακό Πανεπιστήμιο - Hellenic Mediterranean University |  Heraklion">
            <a:extLst>
              <a:ext uri="{FF2B5EF4-FFF2-40B4-BE49-F238E27FC236}">
                <a16:creationId xmlns:a16="http://schemas.microsoft.com/office/drawing/2014/main" id="{E88A5C2C-7AFC-0D62-81C8-9DC086F973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13" y="5875871"/>
            <a:ext cx="755248" cy="75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4FFC6D-A87B-EBD7-9B4B-7E37CADBFBBA}"/>
              </a:ext>
            </a:extLst>
          </p:cNvPr>
          <p:cNvSpPr txBox="1"/>
          <p:nvPr/>
        </p:nvSpPr>
        <p:spPr>
          <a:xfrm>
            <a:off x="587375" y="320700"/>
            <a:ext cx="8531691" cy="1157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b="1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 </a:t>
            </a:r>
            <a:r>
              <a:rPr lang="el-GR" sz="2800" b="1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ρόλος των Πανεπιστήμιων </a:t>
            </a:r>
            <a:endParaRPr lang="en-US" sz="2800" b="1" kern="100" dirty="0">
              <a:solidFill>
                <a:srgbClr val="0070C0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el-GR" sz="2800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για ένα αποτελεσματικό </a:t>
            </a:r>
            <a:r>
              <a:rPr lang="en-US" sz="2800" kern="100" dirty="0">
                <a:solidFill>
                  <a:srgbClr val="0070C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AKIS</a:t>
            </a:r>
            <a:endParaRPr lang="el-GR" sz="2400" kern="100" dirty="0">
              <a:solidFill>
                <a:srgbClr val="0070C0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What is SCIA - AKIS? | AKIS">
            <a:extLst>
              <a:ext uri="{FF2B5EF4-FFF2-40B4-BE49-F238E27FC236}">
                <a16:creationId xmlns:a16="http://schemas.microsoft.com/office/drawing/2014/main" id="{C68A398B-0652-488E-2168-A3DD752D2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581" y="5802419"/>
            <a:ext cx="755248" cy="985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EU CAP Network logo">
            <a:extLst>
              <a:ext uri="{FF2B5EF4-FFF2-40B4-BE49-F238E27FC236}">
                <a16:creationId xmlns:a16="http://schemas.microsoft.com/office/drawing/2014/main" id="{B1890B59-250D-8DC5-9658-E57FBDCBF5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564" y="6047289"/>
            <a:ext cx="1252758" cy="490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0C21F9A-F967-BC44-BAD1-6D209BCBFE8A}"/>
              </a:ext>
            </a:extLst>
          </p:cNvPr>
          <p:cNvSpPr txBox="1"/>
          <p:nvPr/>
        </p:nvSpPr>
        <p:spPr>
          <a:xfrm>
            <a:off x="693253" y="1859339"/>
            <a:ext cx="887812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9388" indent="-179388">
              <a:buNone/>
            </a:pPr>
            <a:r>
              <a:rPr lang="el-GR" dirty="0"/>
              <a:t>• </a:t>
            </a:r>
            <a:r>
              <a:rPr lang="el-GR" b="1" dirty="0"/>
              <a:t>Παραγωγή γνώσης</a:t>
            </a:r>
            <a:br>
              <a:rPr lang="el-GR" dirty="0"/>
            </a:br>
            <a:r>
              <a:rPr lang="el-GR" dirty="0"/>
              <a:t>Έρευνα σε γεωργία, φυτοπροστασία, τεχνολογίες παραγωγής και βιώσιμα συστήματα</a:t>
            </a:r>
            <a:endParaRPr lang="en-US" dirty="0"/>
          </a:p>
          <a:p>
            <a:pPr marL="179388" indent="-179388">
              <a:buNone/>
            </a:pPr>
            <a:endParaRPr lang="en-US" dirty="0"/>
          </a:p>
          <a:p>
            <a:pPr marL="179388" indent="-179388"/>
            <a:r>
              <a:rPr lang="el-GR" dirty="0"/>
              <a:t>• </a:t>
            </a:r>
            <a:r>
              <a:rPr lang="el-GR" b="1" dirty="0"/>
              <a:t>Συμμετοχή σε δίκτυα καινοτομίας</a:t>
            </a:r>
            <a:br>
              <a:rPr lang="el-GR" dirty="0"/>
            </a:br>
            <a:r>
              <a:rPr lang="el-GR" dirty="0" err="1"/>
              <a:t>Operational</a:t>
            </a:r>
            <a:r>
              <a:rPr lang="el-GR" dirty="0"/>
              <a:t> </a:t>
            </a:r>
            <a:r>
              <a:rPr lang="el-GR" dirty="0" err="1"/>
              <a:t>Groups</a:t>
            </a:r>
            <a:r>
              <a:rPr lang="el-GR" dirty="0"/>
              <a:t>, έργα EIP-AGRI, συνεργασία με επιχειρήσεις και δημόσιους φορείς</a:t>
            </a:r>
          </a:p>
          <a:p>
            <a:pPr>
              <a:buNone/>
            </a:pPr>
            <a:endParaRPr lang="el-GR" dirty="0"/>
          </a:p>
          <a:p>
            <a:pPr marL="179388" indent="-179388">
              <a:buNone/>
            </a:pPr>
            <a:r>
              <a:rPr lang="el-GR" dirty="0"/>
              <a:t>• </a:t>
            </a:r>
            <a:r>
              <a:rPr lang="el-GR" b="1" dirty="0"/>
              <a:t>Μεταφορά τεχνογνωσίας</a:t>
            </a:r>
            <a:br>
              <a:rPr lang="el-GR" dirty="0"/>
            </a:br>
            <a:r>
              <a:rPr lang="el-GR" dirty="0"/>
              <a:t>Σεμινάρια, επιδείξεις, συνεργασία με συμβούλους και παραγωγούς</a:t>
            </a:r>
          </a:p>
          <a:p>
            <a:pPr marL="179388" indent="-179388">
              <a:buNone/>
            </a:pPr>
            <a:endParaRPr lang="el-GR" dirty="0"/>
          </a:p>
          <a:p>
            <a:pPr marL="179388" indent="-179388">
              <a:buNone/>
            </a:pPr>
            <a:r>
              <a:rPr lang="el-GR" dirty="0"/>
              <a:t>• </a:t>
            </a:r>
            <a:r>
              <a:rPr lang="el-GR" b="1" dirty="0"/>
              <a:t>Εκπαίδευση ανθρώπινου δυναμικού</a:t>
            </a:r>
            <a:br>
              <a:rPr lang="el-GR" dirty="0"/>
            </a:br>
            <a:r>
              <a:rPr lang="el-GR" dirty="0"/>
              <a:t>Κατάρτιση γεωπόνων, γεωργικών συμβούλων και ερευνητών</a:t>
            </a:r>
            <a:endParaRPr lang="en-US" dirty="0"/>
          </a:p>
          <a:p>
            <a:pPr>
              <a:buNone/>
            </a:pPr>
            <a:endParaRPr lang="el-GR" dirty="0"/>
          </a:p>
          <a:p>
            <a:pPr marL="179388" indent="-179388">
              <a:buNone/>
            </a:pPr>
            <a:endParaRPr lang="en-US" dirty="0"/>
          </a:p>
          <a:p>
            <a:pPr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4236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81F67267-D5EF-00EA-09BB-06895FB765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705"/>
          <a:stretch>
            <a:fillRect/>
          </a:stretch>
        </p:blipFill>
        <p:spPr>
          <a:xfrm>
            <a:off x="6815220" y="5141815"/>
            <a:ext cx="3776272" cy="1896754"/>
          </a:xfrm>
          <a:prstGeom prst="rect">
            <a:avLst/>
          </a:prstGeom>
        </p:spPr>
      </p:pic>
      <p:sp>
        <p:nvSpPr>
          <p:cNvPr id="13" name="Ορθογώνιο 12">
            <a:extLst>
              <a:ext uri="{FF2B5EF4-FFF2-40B4-BE49-F238E27FC236}">
                <a16:creationId xmlns:a16="http://schemas.microsoft.com/office/drawing/2014/main" id="{8590D487-E3FF-8B61-C403-48B69D5484FD}"/>
              </a:ext>
            </a:extLst>
          </p:cNvPr>
          <p:cNvSpPr/>
          <p:nvPr/>
        </p:nvSpPr>
        <p:spPr>
          <a:xfrm>
            <a:off x="4349803" y="1145517"/>
            <a:ext cx="7219435" cy="31652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7CAF687-26FB-C4A5-472E-D0A2531149DA}"/>
              </a:ext>
            </a:extLst>
          </p:cNvPr>
          <p:cNvSpPr txBox="1"/>
          <p:nvPr/>
        </p:nvSpPr>
        <p:spPr>
          <a:xfrm>
            <a:off x="248816" y="1979209"/>
            <a:ext cx="371971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3200" dirty="0"/>
              <a:t>Επιστημονικά Υποστηριζόμενη </a:t>
            </a:r>
            <a:r>
              <a:rPr lang="el-GR" sz="3200" b="1" dirty="0"/>
              <a:t>Φυτοπροστασία</a:t>
            </a:r>
            <a:endParaRPr lang="el-GR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85F077-7920-B76A-FCD8-79DD4B6572EF}"/>
              </a:ext>
            </a:extLst>
          </p:cNvPr>
          <p:cNvSpPr txBox="1"/>
          <p:nvPr/>
        </p:nvSpPr>
        <p:spPr>
          <a:xfrm>
            <a:off x="4349803" y="1248850"/>
            <a:ext cx="34583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Έγκαιρη και έγκυρη διάγνωση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D5F9142-8295-3371-515A-6D24C297ADEE}"/>
              </a:ext>
            </a:extLst>
          </p:cNvPr>
          <p:cNvSpPr txBox="1"/>
          <p:nvPr/>
        </p:nvSpPr>
        <p:spPr>
          <a:xfrm>
            <a:off x="4349803" y="2943611"/>
            <a:ext cx="57187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Αξιολογημένη αποτελεσματικότητας σκευασμάτων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30FB59-104B-A866-C954-605264429A6F}"/>
              </a:ext>
            </a:extLst>
          </p:cNvPr>
          <p:cNvSpPr txBox="1"/>
          <p:nvPr/>
        </p:nvSpPr>
        <p:spPr>
          <a:xfrm>
            <a:off x="4349803" y="3390882"/>
            <a:ext cx="64274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Συμβατότητα σκευασμάτων με βιολογικούς παράγοντες   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F2B79B1-32DF-033A-196F-7F036C5AB767}"/>
              </a:ext>
            </a:extLst>
          </p:cNvPr>
          <p:cNvSpPr txBox="1"/>
          <p:nvPr/>
        </p:nvSpPr>
        <p:spPr>
          <a:xfrm>
            <a:off x="4349803" y="1668487"/>
            <a:ext cx="45784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Παρακολούθηση  πληθυσμιακής πίεσης 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E020956-39E6-5844-72C4-E3C232B3EC79}"/>
              </a:ext>
            </a:extLst>
          </p:cNvPr>
          <p:cNvSpPr txBox="1"/>
          <p:nvPr/>
        </p:nvSpPr>
        <p:spPr>
          <a:xfrm>
            <a:off x="4349803" y="3817500"/>
            <a:ext cx="74336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Ορθολογική  και  Συνδυαστική  εφαρμογή μέτρων αντιμετώπισης   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4828933-A90B-F4DC-BAA6-CD1B1D0CBC89}"/>
              </a:ext>
            </a:extLst>
          </p:cNvPr>
          <p:cNvSpPr txBox="1"/>
          <p:nvPr/>
        </p:nvSpPr>
        <p:spPr>
          <a:xfrm>
            <a:off x="4349803" y="2107652"/>
            <a:ext cx="49308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solidFill>
                  <a:schemeClr val="accent5">
                    <a:lumMod val="75000"/>
                  </a:schemeClr>
                </a:solidFill>
              </a:rPr>
              <a:t>Συστηματική εκτίμηση του επιπέδου ζημίας </a:t>
            </a:r>
          </a:p>
        </p:txBody>
      </p:sp>
      <p:pic>
        <p:nvPicPr>
          <p:cNvPr id="12" name="Picture 4" descr="Ελληνικό Μεσογειακό Πανεπιστήμιο - Hellenic Mediterranean University |  Heraklion">
            <a:extLst>
              <a:ext uri="{FF2B5EF4-FFF2-40B4-BE49-F238E27FC236}">
                <a16:creationId xmlns:a16="http://schemas.microsoft.com/office/drawing/2014/main" id="{BCCD870E-1860-2775-CA5E-31BD92BB9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16" y="5994670"/>
            <a:ext cx="635604" cy="63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6390218-DA0A-B15B-9E75-4EB877505A1D}"/>
              </a:ext>
            </a:extLst>
          </p:cNvPr>
          <p:cNvSpPr txBox="1"/>
          <p:nvPr/>
        </p:nvSpPr>
        <p:spPr>
          <a:xfrm>
            <a:off x="921784" y="6140424"/>
            <a:ext cx="6093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600" dirty="0"/>
              <a:t>Ροδιτάκης </a:t>
            </a:r>
            <a:r>
              <a:rPr lang="el-GR" sz="1600" dirty="0" err="1"/>
              <a:t>Εμμ</a:t>
            </a:r>
            <a:r>
              <a:rPr lang="el-GR" sz="1600" dirty="0"/>
              <a:t>., Ελληνικό Μεσογειακό Πανεπιστήμιο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75FEA9-4B62-8E30-D33A-EC8C1D4AD5EA}"/>
              </a:ext>
            </a:extLst>
          </p:cNvPr>
          <p:cNvSpPr txBox="1"/>
          <p:nvPr/>
        </p:nvSpPr>
        <p:spPr>
          <a:xfrm>
            <a:off x="4349803" y="627209"/>
            <a:ext cx="7219435" cy="369332"/>
          </a:xfrm>
          <a:prstGeom prst="rect">
            <a:avLst/>
          </a:prstGeom>
          <a:solidFill>
            <a:schemeClr val="tx1">
              <a:lumMod val="75000"/>
              <a:lumOff val="25000"/>
              <a:alpha val="77000"/>
            </a:schemeClr>
          </a:solidFill>
        </p:spPr>
        <p:txBody>
          <a:bodyPr wrap="square">
            <a:spAutoFit/>
          </a:bodyPr>
          <a:lstStyle/>
          <a:p>
            <a:r>
              <a:rPr lang="el-GR" sz="18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Επιστημονικά δεδομένα 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BB81015-521C-D920-0408-C83D790039CB}"/>
              </a:ext>
            </a:extLst>
          </p:cNvPr>
          <p:cNvSpPr txBox="1"/>
          <p:nvPr/>
        </p:nvSpPr>
        <p:spPr>
          <a:xfrm>
            <a:off x="4525805" y="5395449"/>
            <a:ext cx="2489479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l-GR" b="1" kern="100" dirty="0">
                <a:solidFill>
                  <a:schemeClr val="bg1"/>
                </a:solidFill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Γ</a:t>
            </a:r>
            <a:r>
              <a:rPr lang="el-GR" sz="1800" b="1" kern="10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εωργική πράξη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4" name="Βέλος: Ραβδωτό δεξιό 3">
            <a:extLst>
              <a:ext uri="{FF2B5EF4-FFF2-40B4-BE49-F238E27FC236}">
                <a16:creationId xmlns:a16="http://schemas.microsoft.com/office/drawing/2014/main" id="{157876D2-A53B-6697-AC50-955071AE828D}"/>
              </a:ext>
            </a:extLst>
          </p:cNvPr>
          <p:cNvSpPr/>
          <p:nvPr/>
        </p:nvSpPr>
        <p:spPr>
          <a:xfrm rot="5400000">
            <a:off x="5234572" y="4187635"/>
            <a:ext cx="894303" cy="1347196"/>
          </a:xfrm>
          <a:prstGeom prst="striped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D6D38B3-6310-2E08-04A4-955107BBFA1A}"/>
              </a:ext>
            </a:extLst>
          </p:cNvPr>
          <p:cNvSpPr txBox="1"/>
          <p:nvPr/>
        </p:nvSpPr>
        <p:spPr>
          <a:xfrm>
            <a:off x="9841051" y="404016"/>
            <a:ext cx="1942390" cy="138499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l-GR" sz="2800" b="1" dirty="0">
                <a:solidFill>
                  <a:srgbClr val="FF0000"/>
                </a:solidFill>
              </a:rPr>
              <a:t>Απαιτήσεις </a:t>
            </a:r>
          </a:p>
          <a:p>
            <a:pPr algn="ctr"/>
            <a:r>
              <a:rPr lang="el-GR" sz="2800" b="1" dirty="0">
                <a:solidFill>
                  <a:srgbClr val="FF0000"/>
                </a:solidFill>
              </a:rPr>
              <a:t>της νέας</a:t>
            </a:r>
          </a:p>
          <a:p>
            <a:pPr algn="ctr"/>
            <a:r>
              <a:rPr lang="el-GR" sz="2800" b="1" dirty="0">
                <a:solidFill>
                  <a:srgbClr val="FF0000"/>
                </a:solidFill>
              </a:rPr>
              <a:t>συνθήκης </a:t>
            </a:r>
            <a:endParaRPr lang="el-G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9939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6067BC-01FA-9CF9-204D-27C39A59F8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0FC02CD8-C366-94C7-CEB3-D3B5DE8EF418}"/>
              </a:ext>
            </a:extLst>
          </p:cNvPr>
          <p:cNvSpPr/>
          <p:nvPr/>
        </p:nvSpPr>
        <p:spPr>
          <a:xfrm>
            <a:off x="3874406" y="452264"/>
            <a:ext cx="7928517" cy="32784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6A0FC9-BF2E-4959-3684-4463D37CD8AB}"/>
              </a:ext>
            </a:extLst>
          </p:cNvPr>
          <p:cNvSpPr txBox="1"/>
          <p:nvPr/>
        </p:nvSpPr>
        <p:spPr>
          <a:xfrm>
            <a:off x="4353337" y="685799"/>
            <a:ext cx="41033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chemeClr val="accent5">
                    <a:lumMod val="75000"/>
                  </a:schemeClr>
                </a:solidFill>
              </a:rPr>
              <a:t>Έγκαιρη και έγκυρη διάγνωση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18F3768-E0EB-1227-F151-62B4046C3B13}"/>
              </a:ext>
            </a:extLst>
          </p:cNvPr>
          <p:cNvSpPr txBox="1"/>
          <p:nvPr/>
        </p:nvSpPr>
        <p:spPr>
          <a:xfrm>
            <a:off x="5267736" y="1488850"/>
            <a:ext cx="4387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Στενή συνεργασία με ακαδημαϊκά ιδρύματα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88F94C7-7BC4-F6A7-A535-136ACD0E9102}"/>
              </a:ext>
            </a:extLst>
          </p:cNvPr>
          <p:cNvSpPr txBox="1"/>
          <p:nvPr/>
        </p:nvSpPr>
        <p:spPr>
          <a:xfrm>
            <a:off x="5267735" y="2091494"/>
            <a:ext cx="39333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Εφαρμογή μορφολογικών και μοριακών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07C900-65D2-BA71-6535-CA93ACC1A572}"/>
              </a:ext>
            </a:extLst>
          </p:cNvPr>
          <p:cNvSpPr txBox="1"/>
          <p:nvPr/>
        </p:nvSpPr>
        <p:spPr>
          <a:xfrm>
            <a:off x="5267735" y="2694138"/>
            <a:ext cx="37230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/>
              <a:t>Εφαρμογή καινοτόμων τεχνολογιών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009BEA3-58AA-0A73-5D93-97D96F55063A}"/>
              </a:ext>
            </a:extLst>
          </p:cNvPr>
          <p:cNvSpPr txBox="1"/>
          <p:nvPr/>
        </p:nvSpPr>
        <p:spPr>
          <a:xfrm>
            <a:off x="0" y="2015944"/>
            <a:ext cx="371971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3200" dirty="0"/>
              <a:t>Επιστημονικά Υποστηριζόμενη </a:t>
            </a:r>
            <a:r>
              <a:rPr lang="el-GR" sz="3200" b="1" dirty="0"/>
              <a:t>Φυτοπροστασία</a:t>
            </a:r>
            <a:endParaRPr lang="el-GR" sz="3200" dirty="0"/>
          </a:p>
        </p:txBody>
      </p:sp>
      <p:pic>
        <p:nvPicPr>
          <p:cNvPr id="9" name="Picture 4" descr="Ελληνικό Μεσογειακό Πανεπιστήμιο - Hellenic Mediterranean University |  Heraklion">
            <a:extLst>
              <a:ext uri="{FF2B5EF4-FFF2-40B4-BE49-F238E27FC236}">
                <a16:creationId xmlns:a16="http://schemas.microsoft.com/office/drawing/2014/main" id="{ADBC4D86-D6BB-8B98-B936-18F54B6A74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816" y="5994670"/>
            <a:ext cx="635604" cy="635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ADE2FD7-2190-803A-D3E5-A1E6DBF5B128}"/>
              </a:ext>
            </a:extLst>
          </p:cNvPr>
          <p:cNvSpPr txBox="1"/>
          <p:nvPr/>
        </p:nvSpPr>
        <p:spPr>
          <a:xfrm>
            <a:off x="921784" y="6140424"/>
            <a:ext cx="6093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600" dirty="0"/>
              <a:t>Ροδιτάκης </a:t>
            </a:r>
            <a:r>
              <a:rPr lang="el-GR" sz="1600" dirty="0" err="1"/>
              <a:t>Εμμ</a:t>
            </a:r>
            <a:r>
              <a:rPr lang="el-GR" sz="1600" dirty="0"/>
              <a:t>., Ελληνικό Μεσογειακό Πανεπιστήμιο </a:t>
            </a:r>
          </a:p>
        </p:txBody>
      </p:sp>
    </p:spTree>
    <p:extLst>
      <p:ext uri="{BB962C8B-B14F-4D97-AF65-F5344CB8AC3E}">
        <p14:creationId xmlns:p14="http://schemas.microsoft.com/office/powerpoint/2010/main" val="6103243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13A621-2A48-AE2D-71FB-B41F1563B3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Picture 3">
            <a:extLst>
              <a:ext uri="{FF2B5EF4-FFF2-40B4-BE49-F238E27FC236}">
                <a16:creationId xmlns:a16="http://schemas.microsoft.com/office/drawing/2014/main" id="{CD21F2C9-A967-DD9D-DC6E-B58AA390DDE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74" t="26599" r="35258" b="26217"/>
          <a:stretch/>
        </p:blipFill>
        <p:spPr>
          <a:xfrm>
            <a:off x="2652764" y="4564718"/>
            <a:ext cx="3777562" cy="220415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BE10E44-3D1D-1061-C87C-3E423B381E63}"/>
              </a:ext>
            </a:extLst>
          </p:cNvPr>
          <p:cNvSpPr txBox="1"/>
          <p:nvPr/>
        </p:nvSpPr>
        <p:spPr>
          <a:xfrm>
            <a:off x="0" y="876584"/>
            <a:ext cx="12192000" cy="56938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r"/>
            <a:r>
              <a:rPr lang="el-GR" sz="1600" b="1" dirty="0">
                <a:solidFill>
                  <a:schemeClr val="bg1"/>
                </a:solidFill>
              </a:rPr>
              <a:t>ΠΕ1. ΣΥΓΧΡΟΝΑ ΔΙΑΓΝΩΣΤΙΚΑ ΕΡΓΑΛΕΙΑ</a:t>
            </a:r>
          </a:p>
          <a:p>
            <a:pPr algn="r"/>
            <a:r>
              <a:rPr lang="el-GR" sz="1500" b="1" dirty="0">
                <a:solidFill>
                  <a:schemeClr val="bg1"/>
                </a:solidFill>
              </a:rPr>
              <a:t>1.2 ΑΝΑΠΤΥΞΗ ΣΥΓΧΡΟΝΩΝ ΜΟΡΙΑΚΩΝ ΔΙΑΓΝΩΣΤΙΚΩΝ ΤΕΧΝΟΛΟΓΙΩΝ ΓΙΑ ΕΧΘΡΟΥΣ ΚΑΙ ΑΣΘΕΝΕΙΕΣ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9AF488-1B1B-F358-41BA-DEE93C3137DD}"/>
              </a:ext>
            </a:extLst>
          </p:cNvPr>
          <p:cNvSpPr txBox="1"/>
          <p:nvPr/>
        </p:nvSpPr>
        <p:spPr>
          <a:xfrm>
            <a:off x="163771" y="1602298"/>
            <a:ext cx="9281237" cy="369332"/>
          </a:xfrm>
          <a:prstGeom prst="rect">
            <a:avLst/>
          </a:prstGeom>
          <a:noFill/>
          <a:ln w="25400"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l-GR" b="1" dirty="0"/>
              <a:t>1.2.1. Μοριακά διαγνωστικά </a:t>
            </a:r>
            <a:r>
              <a:rPr lang="en-GB" b="1" dirty="0"/>
              <a:t>LAMP </a:t>
            </a:r>
            <a:r>
              <a:rPr lang="el-GR" b="1" dirty="0"/>
              <a:t>για την ανίχνευση μυκητολογικών παθογόνων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7547E3-13BD-D6DF-134A-850D5B47C3C3}"/>
              </a:ext>
            </a:extLst>
          </p:cNvPr>
          <p:cNvSpPr txBox="1"/>
          <p:nvPr/>
        </p:nvSpPr>
        <p:spPr>
          <a:xfrm>
            <a:off x="163771" y="2164482"/>
            <a:ext cx="117943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2800" b="1" dirty="0"/>
              <a:t>Μια φορητή συσκευή που θα ανιχνεύει ασθένειες στο ΠΕΔΙΟ,</a:t>
            </a:r>
          </a:p>
          <a:p>
            <a:pPr algn="just"/>
            <a:r>
              <a:rPr lang="el-GR" sz="2800" b="1" dirty="0"/>
              <a:t> </a:t>
            </a:r>
            <a:r>
              <a:rPr lang="el-GR" sz="2800" b="1" dirty="0">
                <a:solidFill>
                  <a:srgbClr val="FF0000"/>
                </a:solidFill>
              </a:rPr>
              <a:t>ΈΓΚΥΡΑ</a:t>
            </a:r>
            <a:r>
              <a:rPr lang="en-US" sz="2800" b="1" dirty="0"/>
              <a:t> </a:t>
            </a:r>
            <a:r>
              <a:rPr lang="el-GR" sz="2800" b="1" dirty="0"/>
              <a:t>και </a:t>
            </a:r>
            <a:r>
              <a:rPr lang="el-GR" sz="2800" b="1" dirty="0">
                <a:solidFill>
                  <a:srgbClr val="FF0000"/>
                </a:solidFill>
              </a:rPr>
              <a:t>ΠΡΙΝ ΕΜΦΑΝΙΣΤΟΥΝ ΣΥΜΠΤΩΜΑΤΑ</a:t>
            </a:r>
            <a:endParaRPr lang="en-US" sz="2800" b="1" dirty="0"/>
          </a:p>
        </p:txBody>
      </p:sp>
      <p:pic>
        <p:nvPicPr>
          <p:cNvPr id="42" name="Εικόνα 41">
            <a:extLst>
              <a:ext uri="{FF2B5EF4-FFF2-40B4-BE49-F238E27FC236}">
                <a16:creationId xmlns:a16="http://schemas.microsoft.com/office/drawing/2014/main" id="{83D42D7A-ADDD-8693-E90F-4907F54E212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277" b="4001"/>
          <a:stretch/>
        </p:blipFill>
        <p:spPr>
          <a:xfrm>
            <a:off x="9666382" y="4515516"/>
            <a:ext cx="2407442" cy="1737329"/>
          </a:xfrm>
          <a:prstGeom prst="rect">
            <a:avLst/>
          </a:prstGeom>
          <a:ln w="57150">
            <a:solidFill>
              <a:schemeClr val="bg1"/>
            </a:solidFill>
          </a:ln>
        </p:spPr>
      </p:pic>
      <p:pic>
        <p:nvPicPr>
          <p:cNvPr id="61" name="Picture 4" descr="About - biopix-t">
            <a:extLst>
              <a:ext uri="{FF2B5EF4-FFF2-40B4-BE49-F238E27FC236}">
                <a16:creationId xmlns:a16="http://schemas.microsoft.com/office/drawing/2014/main" id="{9C221E0F-883E-AE2A-1A25-B7035054D9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985" y="5012873"/>
            <a:ext cx="2180857" cy="1571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E8508174-0E42-069F-696B-BFC664E0FFC0}"/>
              </a:ext>
            </a:extLst>
          </p:cNvPr>
          <p:cNvSpPr txBox="1"/>
          <p:nvPr/>
        </p:nvSpPr>
        <p:spPr>
          <a:xfrm>
            <a:off x="174470" y="3837100"/>
            <a:ext cx="36602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000" b="1" dirty="0"/>
              <a:t>Επεξεργασία δείγματος ….</a:t>
            </a:r>
          </a:p>
        </p:txBody>
      </p:sp>
      <p:cxnSp>
        <p:nvCxnSpPr>
          <p:cNvPr id="65" name="Ευθύγραμμο βέλος σύνδεσης 64">
            <a:extLst>
              <a:ext uri="{FF2B5EF4-FFF2-40B4-BE49-F238E27FC236}">
                <a16:creationId xmlns:a16="http://schemas.microsoft.com/office/drawing/2014/main" id="{ED37D341-EC6A-35B7-5B08-884DE4C8C18F}"/>
              </a:ext>
            </a:extLst>
          </p:cNvPr>
          <p:cNvCxnSpPr>
            <a:cxnSpLocks/>
          </p:cNvCxnSpPr>
          <p:nvPr/>
        </p:nvCxnSpPr>
        <p:spPr>
          <a:xfrm>
            <a:off x="8596520" y="5481718"/>
            <a:ext cx="859837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9" name="Picture 3">
            <a:extLst>
              <a:ext uri="{FF2B5EF4-FFF2-40B4-BE49-F238E27FC236}">
                <a16:creationId xmlns:a16="http://schemas.microsoft.com/office/drawing/2014/main" id="{E142387A-BB32-6975-2BDC-C7F86EAF12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" t="23028" r="73190" b="26217"/>
          <a:stretch/>
        </p:blipFill>
        <p:spPr>
          <a:xfrm>
            <a:off x="325217" y="4571019"/>
            <a:ext cx="2327547" cy="2013408"/>
          </a:xfrm>
          <a:prstGeom prst="rect">
            <a:avLst/>
          </a:prstGeom>
        </p:spPr>
      </p:pic>
      <p:sp>
        <p:nvSpPr>
          <p:cNvPr id="73" name="TextBox 72">
            <a:extLst>
              <a:ext uri="{FF2B5EF4-FFF2-40B4-BE49-F238E27FC236}">
                <a16:creationId xmlns:a16="http://schemas.microsoft.com/office/drawing/2014/main" id="{BBA96C16-30E2-74F7-04EB-732A7B30E703}"/>
              </a:ext>
            </a:extLst>
          </p:cNvPr>
          <p:cNvSpPr txBox="1"/>
          <p:nvPr/>
        </p:nvSpPr>
        <p:spPr>
          <a:xfrm>
            <a:off x="8506082" y="5043017"/>
            <a:ext cx="9804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000" b="1" dirty="0">
                <a:solidFill>
                  <a:srgbClr val="FF0000"/>
                </a:solidFill>
              </a:rPr>
              <a:t>30 </a:t>
            </a:r>
            <a:r>
              <a:rPr lang="en-US" sz="2000" b="1" dirty="0">
                <a:solidFill>
                  <a:srgbClr val="FF0000"/>
                </a:solidFill>
              </a:rPr>
              <a:t>min</a:t>
            </a:r>
          </a:p>
        </p:txBody>
      </p:sp>
      <p:pic>
        <p:nvPicPr>
          <p:cNvPr id="2" name="Εικόνα 1">
            <a:extLst>
              <a:ext uri="{FF2B5EF4-FFF2-40B4-BE49-F238E27FC236}">
                <a16:creationId xmlns:a16="http://schemas.microsoft.com/office/drawing/2014/main" id="{BC86706A-927D-922A-33B0-6137ABA6B0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4113" y="-13509"/>
            <a:ext cx="8346147" cy="890093"/>
          </a:xfrm>
          <a:prstGeom prst="rect">
            <a:avLst/>
          </a:prstGeom>
        </p:spPr>
      </p:pic>
      <p:pic>
        <p:nvPicPr>
          <p:cNvPr id="3" name="Εικόνα 2">
            <a:extLst>
              <a:ext uri="{FF2B5EF4-FFF2-40B4-BE49-F238E27FC236}">
                <a16:creationId xmlns:a16="http://schemas.microsoft.com/office/drawing/2014/main" id="{F6BCE998-0B96-1975-4107-78C48F38EAE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4470" y="13297"/>
            <a:ext cx="3127519" cy="155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5985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269D01-3E5F-52DF-E2C9-9632E174E4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Ορθογώνιο 17">
            <a:extLst>
              <a:ext uri="{FF2B5EF4-FFF2-40B4-BE49-F238E27FC236}">
                <a16:creationId xmlns:a16="http://schemas.microsoft.com/office/drawing/2014/main" id="{09FFE730-5B9D-CF9C-94D6-DA07FE0D41E6}"/>
              </a:ext>
            </a:extLst>
          </p:cNvPr>
          <p:cNvSpPr/>
          <p:nvPr/>
        </p:nvSpPr>
        <p:spPr>
          <a:xfrm>
            <a:off x="3954150" y="1307373"/>
            <a:ext cx="7928517" cy="327845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060" name="Picture 12">
            <a:extLst>
              <a:ext uri="{FF2B5EF4-FFF2-40B4-BE49-F238E27FC236}">
                <a16:creationId xmlns:a16="http://schemas.microsoft.com/office/drawing/2014/main" id="{0A4A95E2-56C6-8981-72C6-11BF4C7C7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7743" y="2183926"/>
            <a:ext cx="1374488" cy="1836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1805C42-1BA8-BFAE-ABCD-46F91B9839FE}"/>
              </a:ext>
            </a:extLst>
          </p:cNvPr>
          <p:cNvSpPr txBox="1"/>
          <p:nvPr/>
        </p:nvSpPr>
        <p:spPr>
          <a:xfrm>
            <a:off x="4353337" y="1469422"/>
            <a:ext cx="54444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b="1" dirty="0">
                <a:solidFill>
                  <a:schemeClr val="accent5">
                    <a:lumMod val="75000"/>
                  </a:schemeClr>
                </a:solidFill>
              </a:rPr>
              <a:t>Παρακολούθηση  πληθυσμιακής πίεσης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87B099-B2F3-2A99-4B8D-07315C4C8496}"/>
              </a:ext>
            </a:extLst>
          </p:cNvPr>
          <p:cNvSpPr txBox="1"/>
          <p:nvPr/>
        </p:nvSpPr>
        <p:spPr>
          <a:xfrm>
            <a:off x="4440238" y="744785"/>
            <a:ext cx="3038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>
                <a:solidFill>
                  <a:schemeClr val="accent5">
                    <a:lumMod val="75000"/>
                  </a:schemeClr>
                </a:solidFill>
              </a:rPr>
              <a:t>Έγκαιρη και έγκυρη διάγνωση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2A569CD-7D8C-0728-8D18-65230DF37376}"/>
              </a:ext>
            </a:extLst>
          </p:cNvPr>
          <p:cNvSpPr txBox="1"/>
          <p:nvPr/>
        </p:nvSpPr>
        <p:spPr>
          <a:xfrm>
            <a:off x="4416351" y="2286392"/>
            <a:ext cx="4389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Είναι οι ηλεκτρονικές παγίδες η απάντηση? </a:t>
            </a:r>
          </a:p>
        </p:txBody>
      </p:sp>
      <p:pic>
        <p:nvPicPr>
          <p:cNvPr id="12" name="Εικόνα 11" descr="A white square object with a red object on it&#10;&#10;AI-generated content may be incorrect.">
            <a:extLst>
              <a:ext uri="{FF2B5EF4-FFF2-40B4-BE49-F238E27FC236}">
                <a16:creationId xmlns:a16="http://schemas.microsoft.com/office/drawing/2014/main" id="{40EE1FC0-C999-39BF-579A-C62DA9E125A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658"/>
          <a:stretch/>
        </p:blipFill>
        <p:spPr bwMode="auto">
          <a:xfrm>
            <a:off x="10154053" y="573482"/>
            <a:ext cx="1777925" cy="2057363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Εικόνα 14">
            <a:extLst>
              <a:ext uri="{FF2B5EF4-FFF2-40B4-BE49-F238E27FC236}">
                <a16:creationId xmlns:a16="http://schemas.microsoft.com/office/drawing/2014/main" id="{5874FD33-64D6-3B06-493F-E6A37B7E854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300" y="3333825"/>
            <a:ext cx="3337400" cy="1814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Εικόνα 15">
            <a:extLst>
              <a:ext uri="{FF2B5EF4-FFF2-40B4-BE49-F238E27FC236}">
                <a16:creationId xmlns:a16="http://schemas.microsoft.com/office/drawing/2014/main" id="{4E3CDCCF-25F6-F4F3-EFEF-E650C6059C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7319" y="4001770"/>
            <a:ext cx="1283970" cy="2856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6" name="Picture 8" descr="It's a beautiful day to deploy Trap-Eye's. ☀️🍅 Another greenhouse fully  equipped with automated and standardised pest monitoring. Nice work with  the teams of Biobest and PATS! | PATS">
            <a:extLst>
              <a:ext uri="{FF2B5EF4-FFF2-40B4-BE49-F238E27FC236}">
                <a16:creationId xmlns:a16="http://schemas.microsoft.com/office/drawing/2014/main" id="{1CDDE15B-945C-B336-71BD-0327D33B4B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3746" y="3684010"/>
            <a:ext cx="2746555" cy="2056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Biobest Academy">
            <a:extLst>
              <a:ext uri="{FF2B5EF4-FFF2-40B4-BE49-F238E27FC236}">
                <a16:creationId xmlns:a16="http://schemas.microsoft.com/office/drawing/2014/main" id="{D869CB0D-DAAC-C173-0DE8-43D565702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815" y="4941137"/>
            <a:ext cx="2908416" cy="1938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08512DDE-D903-C37B-CFE4-B1C0244081F7}"/>
              </a:ext>
            </a:extLst>
          </p:cNvPr>
          <p:cNvSpPr txBox="1"/>
          <p:nvPr/>
        </p:nvSpPr>
        <p:spPr>
          <a:xfrm>
            <a:off x="34839" y="425243"/>
            <a:ext cx="371971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3200" dirty="0"/>
              <a:t>Επιστημονικά Υποστηριζόμενη </a:t>
            </a:r>
            <a:r>
              <a:rPr lang="el-GR" sz="3200" b="1" dirty="0"/>
              <a:t>Φυτοπροστασία</a:t>
            </a:r>
            <a:endParaRPr lang="el-GR" sz="3200" dirty="0"/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E0786A00-B282-4AA9-00C7-6ACE313F90F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446460">
            <a:off x="731918" y="2515441"/>
            <a:ext cx="1745976" cy="1173620"/>
          </a:xfrm>
          <a:prstGeom prst="rect">
            <a:avLst/>
          </a:prstGeom>
        </p:spPr>
      </p:pic>
      <p:pic>
        <p:nvPicPr>
          <p:cNvPr id="5" name="Εικόνα 4">
            <a:extLst>
              <a:ext uri="{FF2B5EF4-FFF2-40B4-BE49-F238E27FC236}">
                <a16:creationId xmlns:a16="http://schemas.microsoft.com/office/drawing/2014/main" id="{07B91120-6FA7-FACC-AF68-0232BBD85F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6609" y="3664424"/>
            <a:ext cx="2362037" cy="2875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819025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3680</TotalTime>
  <Words>1490</Words>
  <Application>Microsoft Office PowerPoint</Application>
  <PresentationFormat>Ευρεία οθόνη</PresentationFormat>
  <Paragraphs>465</Paragraphs>
  <Slides>39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39</vt:i4>
      </vt:variant>
    </vt:vector>
  </HeadingPairs>
  <TitlesOfParts>
    <vt:vector size="48" baseType="lpstr">
      <vt:lpstr>Aptos</vt:lpstr>
      <vt:lpstr>Arial</vt:lpstr>
      <vt:lpstr>Calibri</vt:lpstr>
      <vt:lpstr>Calibri Light</vt:lpstr>
      <vt:lpstr>Constantia</vt:lpstr>
      <vt:lpstr>Tahoma</vt:lpstr>
      <vt:lpstr>Times New Roman</vt:lpstr>
      <vt:lpstr>Wingdings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Αποτελέσματα Βιοδοκιμών</vt:lpstr>
      <vt:lpstr>Παρουσίαση του PowerPoint</vt:lpstr>
      <vt:lpstr>Παρουσίαση του PowerPoint</vt:lpstr>
      <vt:lpstr>Τα αποτελέσματα   του Ζero Tuta </vt:lpstr>
      <vt:lpstr>Τα αποτελέσματα  του Ζero Tuta </vt:lpstr>
      <vt:lpstr>Τα αποτελέσματα  του Ζero Tuta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Take home message </vt:lpstr>
      <vt:lpstr>Παρουσίαση του PowerPoint</vt:lpstr>
      <vt:lpstr>Παρουσίαση του PowerPoint</vt:lpstr>
      <vt:lpstr>Take home message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Emmanouil Roditakis</dc:creator>
  <cp:lastModifiedBy>Emmanouil Roditakis</cp:lastModifiedBy>
  <cp:revision>118</cp:revision>
  <dcterms:created xsi:type="dcterms:W3CDTF">2026-03-05T11:54:49Z</dcterms:created>
  <dcterms:modified xsi:type="dcterms:W3CDTF">2026-03-14T08:39:53Z</dcterms:modified>
</cp:coreProperties>
</file>